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  <p:sldMasterId id="2147483720" r:id="rId4"/>
  </p:sldMasterIdLst>
  <p:notesMasterIdLst>
    <p:notesMasterId r:id="rId40"/>
  </p:notesMasterIdLst>
  <p:handoutMasterIdLst>
    <p:handoutMasterId r:id="rId41"/>
  </p:handoutMasterIdLst>
  <p:sldIdLst>
    <p:sldId id="259" r:id="rId5"/>
    <p:sldId id="306" r:id="rId6"/>
    <p:sldId id="468" r:id="rId7"/>
    <p:sldId id="469" r:id="rId8"/>
    <p:sldId id="464" r:id="rId9"/>
    <p:sldId id="357" r:id="rId10"/>
    <p:sldId id="470" r:id="rId11"/>
    <p:sldId id="433" r:id="rId12"/>
    <p:sldId id="435" r:id="rId13"/>
    <p:sldId id="472" r:id="rId14"/>
    <p:sldId id="358" r:id="rId15"/>
    <p:sldId id="457" r:id="rId16"/>
    <p:sldId id="441" r:id="rId17"/>
    <p:sldId id="458" r:id="rId18"/>
    <p:sldId id="459" r:id="rId19"/>
    <p:sldId id="466" r:id="rId20"/>
    <p:sldId id="440" r:id="rId21"/>
    <p:sldId id="456" r:id="rId22"/>
    <p:sldId id="478" r:id="rId23"/>
    <p:sldId id="479" r:id="rId24"/>
    <p:sldId id="480" r:id="rId25"/>
    <p:sldId id="481" r:id="rId26"/>
    <p:sldId id="401" r:id="rId27"/>
    <p:sldId id="473" r:id="rId28"/>
    <p:sldId id="475" r:id="rId29"/>
    <p:sldId id="476" r:id="rId30"/>
    <p:sldId id="372" r:id="rId31"/>
    <p:sldId id="474" r:id="rId32"/>
    <p:sldId id="477" r:id="rId33"/>
    <p:sldId id="460" r:id="rId34"/>
    <p:sldId id="462" r:id="rId35"/>
    <p:sldId id="485" r:id="rId36"/>
    <p:sldId id="484" r:id="rId37"/>
    <p:sldId id="482" r:id="rId38"/>
    <p:sldId id="377" r:id="rId3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0" autoAdjust="0"/>
    <p:restoredTop sz="93848" autoAdjust="0"/>
  </p:normalViewPr>
  <p:slideViewPr>
    <p:cSldViewPr>
      <p:cViewPr>
        <p:scale>
          <a:sx n="100" d="100"/>
          <a:sy n="100" d="100"/>
        </p:scale>
        <p:origin x="-174" y="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nis.keyser\Desktop\TRIP%20TO%20MONTREAL\MEETING%20DOCUMENTS\Chart%20in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32832"/>
        <c:axId val="86999808"/>
      </c:barChart>
      <c:catAx>
        <c:axId val="842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999808"/>
        <c:crossesAt val="1"/>
        <c:auto val="1"/>
        <c:lblAlgn val="ctr"/>
        <c:lblOffset val="100"/>
        <c:noMultiLvlLbl val="0"/>
      </c:catAx>
      <c:valAx>
        <c:axId val="86999808"/>
        <c:scaling>
          <c:logBase val="10"/>
          <c:orientation val="minMax"/>
          <c:max val="15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4232832"/>
        <c:crossesAt val="1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642044744407"/>
          <c:y val="6.9085486215049563E-2"/>
          <c:w val="0.89187389076365464"/>
          <c:h val="0.87936704192967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TeraFLOP (Linpack)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1.2</c:v>
                </c:pt>
                <c:pt idx="1">
                  <c:v>1.2</c:v>
                </c:pt>
                <c:pt idx="2">
                  <c:v>1.8</c:v>
                </c:pt>
                <c:pt idx="3">
                  <c:v>1.8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14</c:v>
                </c:pt>
                <c:pt idx="7">
                  <c:v>15.5</c:v>
                </c:pt>
                <c:pt idx="8">
                  <c:v>15.5</c:v>
                </c:pt>
                <c:pt idx="9">
                  <c:v>69.7</c:v>
                </c:pt>
                <c:pt idx="10">
                  <c:v>69.7</c:v>
                </c:pt>
                <c:pt idx="11">
                  <c:v>73.900000000000006</c:v>
                </c:pt>
                <c:pt idx="12">
                  <c:v>73.900000000000006</c:v>
                </c:pt>
                <c:pt idx="13">
                  <c:v>208</c:v>
                </c:pt>
                <c:pt idx="14">
                  <c:v>208</c:v>
                </c:pt>
                <c:pt idx="15">
                  <c:v>831</c:v>
                </c:pt>
                <c:pt idx="16">
                  <c:v>2785</c:v>
                </c:pt>
                <c:pt idx="17">
                  <c:v>2785</c:v>
                </c:pt>
                <c:pt idx="18">
                  <c:v>4197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74400"/>
        <c:axId val="87575936"/>
      </c:barChart>
      <c:catAx>
        <c:axId val="8757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7575936"/>
        <c:crosses val="autoZero"/>
        <c:auto val="1"/>
        <c:lblAlgn val="ctr"/>
        <c:lblOffset val="100"/>
        <c:noMultiLvlLbl val="0"/>
      </c:catAx>
      <c:valAx>
        <c:axId val="87575936"/>
        <c:scaling>
          <c:logBase val="10"/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757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00264661777752E-2"/>
          <c:y val="1.7463224524854822E-2"/>
          <c:w val="0.77915457915287289"/>
          <c:h val="0.86601433580858089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Conv!$A$2</c:f>
              <c:strCache>
                <c:ptCount val="1"/>
                <c:pt idx="0">
                  <c:v>SYNOPTIC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Conv!$B$2:$P$2</c:f>
              <c:numCache>
                <c:formatCode>0</c:formatCode>
                <c:ptCount val="15"/>
                <c:pt idx="0">
                  <c:v>13137.833333333334</c:v>
                </c:pt>
                <c:pt idx="1">
                  <c:v>14626.666666666666</c:v>
                </c:pt>
                <c:pt idx="2">
                  <c:v>19459.166666666664</c:v>
                </c:pt>
                <c:pt idx="3">
                  <c:v>20998.833333333336</c:v>
                </c:pt>
                <c:pt idx="4">
                  <c:v>21475.083333333336</c:v>
                </c:pt>
                <c:pt idx="5">
                  <c:v>21807.416666666664</c:v>
                </c:pt>
                <c:pt idx="6">
                  <c:v>22159.25</c:v>
                </c:pt>
                <c:pt idx="7">
                  <c:v>22538.916666666668</c:v>
                </c:pt>
                <c:pt idx="8">
                  <c:v>22984.75</c:v>
                </c:pt>
                <c:pt idx="9">
                  <c:v>23099.666666666701</c:v>
                </c:pt>
                <c:pt idx="10">
                  <c:v>23681.5</c:v>
                </c:pt>
                <c:pt idx="11">
                  <c:v>24232.388888888891</c:v>
                </c:pt>
                <c:pt idx="12">
                  <c:v>24848.916666666668</c:v>
                </c:pt>
                <c:pt idx="13" formatCode="General">
                  <c:v>25090.916666666668</c:v>
                </c:pt>
                <c:pt idx="14">
                  <c:v>23810.0625</c:v>
                </c:pt>
              </c:numCache>
            </c:numRef>
          </c:val>
        </c:ser>
        <c:ser>
          <c:idx val="2"/>
          <c:order val="1"/>
          <c:tx>
            <c:strRef>
              <c:f>Conv!$A$3</c:f>
              <c:strCache>
                <c:ptCount val="1"/>
                <c:pt idx="0">
                  <c:v>METAR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Conv!$B$3:$P$3</c:f>
              <c:numCache>
                <c:formatCode>0</c:formatCode>
                <c:ptCount val="15"/>
                <c:pt idx="0">
                  <c:v>26071.833333333332</c:v>
                </c:pt>
                <c:pt idx="1">
                  <c:v>27057.416666666668</c:v>
                </c:pt>
                <c:pt idx="2">
                  <c:v>29222.25</c:v>
                </c:pt>
                <c:pt idx="3">
                  <c:v>30715.416666666668</c:v>
                </c:pt>
                <c:pt idx="4">
                  <c:v>33143.666666666664</c:v>
                </c:pt>
                <c:pt idx="5">
                  <c:v>34939.75</c:v>
                </c:pt>
                <c:pt idx="6">
                  <c:v>36260.083333333336</c:v>
                </c:pt>
                <c:pt idx="7">
                  <c:v>37800.166666666664</c:v>
                </c:pt>
                <c:pt idx="8">
                  <c:v>38316</c:v>
                </c:pt>
                <c:pt idx="9">
                  <c:v>40212.666666666664</c:v>
                </c:pt>
                <c:pt idx="10">
                  <c:v>41653.25</c:v>
                </c:pt>
                <c:pt idx="11">
                  <c:v>43045.166666666664</c:v>
                </c:pt>
                <c:pt idx="12">
                  <c:v>43150.333333333336</c:v>
                </c:pt>
                <c:pt idx="13">
                  <c:v>44870.833333333336</c:v>
                </c:pt>
                <c:pt idx="14">
                  <c:v>47095.4375</c:v>
                </c:pt>
              </c:numCache>
            </c:numRef>
          </c:val>
        </c:ser>
        <c:ser>
          <c:idx val="3"/>
          <c:order val="2"/>
          <c:tx>
            <c:strRef>
              <c:f>Conv!$A$4</c:f>
              <c:strCache>
                <c:ptCount val="1"/>
                <c:pt idx="0">
                  <c:v>Ship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Conv!$B$4:$P$4</c:f>
              <c:numCache>
                <c:formatCode>0</c:formatCode>
                <c:ptCount val="15"/>
                <c:pt idx="0">
                  <c:v>661.25</c:v>
                </c:pt>
                <c:pt idx="1">
                  <c:v>681.75</c:v>
                </c:pt>
                <c:pt idx="2">
                  <c:v>708.16666666666663</c:v>
                </c:pt>
                <c:pt idx="3">
                  <c:v>737.08333333333337</c:v>
                </c:pt>
                <c:pt idx="4">
                  <c:v>737.66666666666663</c:v>
                </c:pt>
                <c:pt idx="5">
                  <c:v>817.41666666666663</c:v>
                </c:pt>
                <c:pt idx="6">
                  <c:v>922.08333333333337</c:v>
                </c:pt>
                <c:pt idx="7">
                  <c:v>985.83333333333337</c:v>
                </c:pt>
                <c:pt idx="8">
                  <c:v>1109.4166666666667</c:v>
                </c:pt>
                <c:pt idx="9">
                  <c:v>1112.6666666666699</c:v>
                </c:pt>
                <c:pt idx="10">
                  <c:v>1488.75</c:v>
                </c:pt>
                <c:pt idx="11" formatCode="General">
                  <c:v>1563.4444444444443</c:v>
                </c:pt>
                <c:pt idx="12">
                  <c:v>1547.6666666666667</c:v>
                </c:pt>
                <c:pt idx="13">
                  <c:v>1614.8333333333333</c:v>
                </c:pt>
                <c:pt idx="14">
                  <c:v>1637.3125</c:v>
                </c:pt>
              </c:numCache>
            </c:numRef>
          </c:val>
        </c:ser>
        <c:ser>
          <c:idx val="4"/>
          <c:order val="3"/>
          <c:tx>
            <c:strRef>
              <c:f>Conv!$A$5</c:f>
              <c:strCache>
                <c:ptCount val="1"/>
                <c:pt idx="0">
                  <c:v>Drifting Buoy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Conv!$B$5:$P$5</c:f>
              <c:numCache>
                <c:formatCode>0</c:formatCode>
                <c:ptCount val="15"/>
                <c:pt idx="0">
                  <c:v>2505.25</c:v>
                </c:pt>
                <c:pt idx="1">
                  <c:v>3011.8333333333335</c:v>
                </c:pt>
                <c:pt idx="2">
                  <c:v>3340.0833333333335</c:v>
                </c:pt>
                <c:pt idx="3">
                  <c:v>5348.75</c:v>
                </c:pt>
                <c:pt idx="4">
                  <c:v>7215.75</c:v>
                </c:pt>
                <c:pt idx="5">
                  <c:v>7210.666666666667</c:v>
                </c:pt>
                <c:pt idx="6">
                  <c:v>9142</c:v>
                </c:pt>
                <c:pt idx="7">
                  <c:v>9330.9166666666661</c:v>
                </c:pt>
                <c:pt idx="8">
                  <c:v>10249</c:v>
                </c:pt>
                <c:pt idx="9">
                  <c:v>9684</c:v>
                </c:pt>
                <c:pt idx="10">
                  <c:v>7505.5</c:v>
                </c:pt>
                <c:pt idx="11">
                  <c:v>7396.75</c:v>
                </c:pt>
                <c:pt idx="12">
                  <c:v>9057.5</c:v>
                </c:pt>
                <c:pt idx="13">
                  <c:v>9130.1666666666661</c:v>
                </c:pt>
                <c:pt idx="14">
                  <c:v>7051.5</c:v>
                </c:pt>
              </c:numCache>
            </c:numRef>
          </c:val>
        </c:ser>
        <c:ser>
          <c:idx val="5"/>
          <c:order val="4"/>
          <c:tx>
            <c:strRef>
              <c:f>Conv!$A$6</c:f>
              <c:strCache>
                <c:ptCount val="1"/>
                <c:pt idx="0">
                  <c:v>Moored Buoy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Conv!$B$6:$P$6</c:f>
              <c:numCache>
                <c:formatCode>0</c:formatCode>
                <c:ptCount val="15"/>
                <c:pt idx="0">
                  <c:v>833.16666666666663</c:v>
                </c:pt>
                <c:pt idx="1">
                  <c:v>916.41666666666663</c:v>
                </c:pt>
                <c:pt idx="2">
                  <c:v>1057.1666666666667</c:v>
                </c:pt>
                <c:pt idx="3">
                  <c:v>1266.4166666666667</c:v>
                </c:pt>
                <c:pt idx="4">
                  <c:v>1489.4166666666667</c:v>
                </c:pt>
                <c:pt idx="5">
                  <c:v>1687.1666666666667</c:v>
                </c:pt>
                <c:pt idx="6">
                  <c:v>1793.6666666666667</c:v>
                </c:pt>
                <c:pt idx="7">
                  <c:v>2007.5833333333333</c:v>
                </c:pt>
                <c:pt idx="8">
                  <c:v>2178.3333333333335</c:v>
                </c:pt>
                <c:pt idx="9">
                  <c:v>2088</c:v>
                </c:pt>
                <c:pt idx="10">
                  <c:v>2593.25</c:v>
                </c:pt>
                <c:pt idx="11">
                  <c:v>2761.8333333333335</c:v>
                </c:pt>
                <c:pt idx="12">
                  <c:v>2847.75</c:v>
                </c:pt>
                <c:pt idx="13">
                  <c:v>3170.6666666666665</c:v>
                </c:pt>
                <c:pt idx="14">
                  <c:v>3579.4375</c:v>
                </c:pt>
              </c:numCache>
            </c:numRef>
          </c:val>
        </c:ser>
        <c:ser>
          <c:idx val="6"/>
          <c:order val="5"/>
          <c:tx>
            <c:strRef>
              <c:f>Conv!$A$7</c:f>
              <c:strCache>
                <c:ptCount val="1"/>
                <c:pt idx="0">
                  <c:v>CMAN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Conv!$B$7:$P$7</c:f>
              <c:numCache>
                <c:formatCode>0</c:formatCode>
                <c:ptCount val="15"/>
                <c:pt idx="0">
                  <c:v>368.08333333333331</c:v>
                </c:pt>
                <c:pt idx="1">
                  <c:v>392</c:v>
                </c:pt>
                <c:pt idx="2">
                  <c:v>475.16666666666669</c:v>
                </c:pt>
                <c:pt idx="3">
                  <c:v>593.16666666666663</c:v>
                </c:pt>
                <c:pt idx="4">
                  <c:v>778.33333333333337</c:v>
                </c:pt>
                <c:pt idx="5">
                  <c:v>1328.75</c:v>
                </c:pt>
                <c:pt idx="6">
                  <c:v>2740.75</c:v>
                </c:pt>
                <c:pt idx="7">
                  <c:v>3972.3333333333335</c:v>
                </c:pt>
                <c:pt idx="8">
                  <c:v>4061.3333333333335</c:v>
                </c:pt>
                <c:pt idx="9">
                  <c:v>3975</c:v>
                </c:pt>
                <c:pt idx="10">
                  <c:v>4053.5</c:v>
                </c:pt>
                <c:pt idx="11">
                  <c:v>4090.3333333333335</c:v>
                </c:pt>
                <c:pt idx="12">
                  <c:v>4124.333333333333</c:v>
                </c:pt>
                <c:pt idx="13">
                  <c:v>4051</c:v>
                </c:pt>
                <c:pt idx="14">
                  <c:v>4037</c:v>
                </c:pt>
              </c:numCache>
            </c:numRef>
          </c:val>
        </c:ser>
        <c:ser>
          <c:idx val="7"/>
          <c:order val="6"/>
          <c:tx>
            <c:strRef>
              <c:f>Conv!$A$8</c:f>
              <c:strCache>
                <c:ptCount val="1"/>
                <c:pt idx="0">
                  <c:v>Tide Gauge &amp; Coast Guard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Conv!$B$8:$P$8</c:f>
              <c:numCache>
                <c:formatCode>0</c:formatCode>
                <c:ptCount val="15"/>
                <c:pt idx="0">
                  <c:v>836.25</c:v>
                </c:pt>
                <c:pt idx="1">
                  <c:v>799.58333333333337</c:v>
                </c:pt>
                <c:pt idx="2">
                  <c:v>822.91666666666663</c:v>
                </c:pt>
                <c:pt idx="3">
                  <c:v>685.66666666666663</c:v>
                </c:pt>
                <c:pt idx="4">
                  <c:v>833.16666666666663</c:v>
                </c:pt>
                <c:pt idx="5">
                  <c:v>780.58333333333337</c:v>
                </c:pt>
                <c:pt idx="6">
                  <c:v>861.66666666666663</c:v>
                </c:pt>
                <c:pt idx="7">
                  <c:v>805.5</c:v>
                </c:pt>
                <c:pt idx="8">
                  <c:v>827.58333333333337</c:v>
                </c:pt>
                <c:pt idx="9">
                  <c:v>872.33333333333303</c:v>
                </c:pt>
                <c:pt idx="10">
                  <c:v>2029.25</c:v>
                </c:pt>
                <c:pt idx="11">
                  <c:v>3609.3611111111109</c:v>
                </c:pt>
                <c:pt idx="12">
                  <c:v>6144.5833333333339</c:v>
                </c:pt>
                <c:pt idx="13">
                  <c:v>6032.1666666666661</c:v>
                </c:pt>
                <c:pt idx="14">
                  <c:v>6065.8125</c:v>
                </c:pt>
              </c:numCache>
            </c:numRef>
          </c:val>
        </c:ser>
        <c:ser>
          <c:idx val="8"/>
          <c:order val="7"/>
          <c:tx>
            <c:strRef>
              <c:f>Conv!$A$9</c:f>
              <c:strCache>
                <c:ptCount val="1"/>
                <c:pt idx="0">
                  <c:v>MSLP Bogus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Conv!$B$9:$P$9</c:f>
              <c:numCache>
                <c:formatCode>0</c:formatCode>
                <c:ptCount val="15"/>
                <c:pt idx="0" formatCode="General">
                  <c:v>0</c:v>
                </c:pt>
                <c:pt idx="1">
                  <c:v>230.25</c:v>
                </c:pt>
                <c:pt idx="2">
                  <c:v>299</c:v>
                </c:pt>
                <c:pt idx="3">
                  <c:v>174.33333333333334</c:v>
                </c:pt>
                <c:pt idx="4">
                  <c:v>268.41666666666669</c:v>
                </c:pt>
                <c:pt idx="5">
                  <c:v>306.83333333333331</c:v>
                </c:pt>
                <c:pt idx="6">
                  <c:v>340.25</c:v>
                </c:pt>
                <c:pt idx="7">
                  <c:v>361.91666666666669</c:v>
                </c:pt>
                <c:pt idx="8">
                  <c:v>215.5</c:v>
                </c:pt>
                <c:pt idx="9">
                  <c:v>0</c:v>
                </c:pt>
                <c:pt idx="10">
                  <c:v>0</c:v>
                </c:pt>
                <c:pt idx="11" formatCode="General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9"/>
          <c:order val="8"/>
          <c:tx>
            <c:strRef>
              <c:f>Conv!$A$10</c:f>
              <c:strCache>
                <c:ptCount val="1"/>
                <c:pt idx="0">
                  <c:v>Fixed Land RAOB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Conv!$B$10:$P$10</c:f>
              <c:numCache>
                <c:formatCode>0</c:formatCode>
                <c:ptCount val="15"/>
                <c:pt idx="0">
                  <c:v>619.91666666666663</c:v>
                </c:pt>
                <c:pt idx="1">
                  <c:v>606.16666666666663</c:v>
                </c:pt>
                <c:pt idx="2">
                  <c:v>610.25</c:v>
                </c:pt>
                <c:pt idx="3">
                  <c:v>630.91666666666663</c:v>
                </c:pt>
                <c:pt idx="4">
                  <c:v>645.08333333333337</c:v>
                </c:pt>
                <c:pt idx="5">
                  <c:v>649.66666666666663</c:v>
                </c:pt>
                <c:pt idx="6">
                  <c:v>653.16666666666663</c:v>
                </c:pt>
                <c:pt idx="7">
                  <c:v>657.75</c:v>
                </c:pt>
                <c:pt idx="8">
                  <c:v>660.16666666666663</c:v>
                </c:pt>
                <c:pt idx="9">
                  <c:v>670</c:v>
                </c:pt>
                <c:pt idx="10">
                  <c:v>665.25</c:v>
                </c:pt>
                <c:pt idx="11">
                  <c:v>641.5</c:v>
                </c:pt>
                <c:pt idx="12">
                  <c:v>637.16666666666663</c:v>
                </c:pt>
                <c:pt idx="13">
                  <c:v>635.75</c:v>
                </c:pt>
                <c:pt idx="14">
                  <c:v>676.0625</c:v>
                </c:pt>
              </c:numCache>
            </c:numRef>
          </c:val>
        </c:ser>
        <c:ser>
          <c:idx val="10"/>
          <c:order val="9"/>
          <c:tx>
            <c:strRef>
              <c:f>Conv!$A$11</c:f>
              <c:strCache>
                <c:ptCount val="1"/>
                <c:pt idx="0">
                  <c:v>Mobile Land RAOB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Conv!$B$11:$P$11</c:f>
              <c:numCache>
                <c:formatCode>0</c:formatCode>
                <c:ptCount val="15"/>
                <c:pt idx="0">
                  <c:v>0.25</c:v>
                </c:pt>
                <c:pt idx="1">
                  <c:v>0</c:v>
                </c:pt>
                <c:pt idx="2">
                  <c:v>0.58333333333333337</c:v>
                </c:pt>
                <c:pt idx="3">
                  <c:v>0.75</c:v>
                </c:pt>
                <c:pt idx="4">
                  <c:v>0</c:v>
                </c:pt>
                <c:pt idx="5">
                  <c:v>0.16666666666666666</c:v>
                </c:pt>
                <c:pt idx="6">
                  <c:v>8.3333333333333329E-2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0.16666666666666666</c:v>
                </c:pt>
                <c:pt idx="12">
                  <c:v>8.3333333333333329E-2</c:v>
                </c:pt>
                <c:pt idx="13">
                  <c:v>0.5</c:v>
                </c:pt>
                <c:pt idx="14">
                  <c:v>0.25</c:v>
                </c:pt>
              </c:numCache>
            </c:numRef>
          </c:val>
        </c:ser>
        <c:ser>
          <c:idx val="11"/>
          <c:order val="10"/>
          <c:tx>
            <c:strRef>
              <c:f>Conv!$A$12</c:f>
              <c:strCache>
                <c:ptCount val="1"/>
                <c:pt idx="0">
                  <c:v>Ship RAOB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Conv!$B$12:$P$12</c:f>
              <c:numCache>
                <c:formatCode>0</c:formatCode>
                <c:ptCount val="15"/>
                <c:pt idx="0" formatCode="General">
                  <c:v>0</c:v>
                </c:pt>
                <c:pt idx="1">
                  <c:v>4.5999999999999996</c:v>
                </c:pt>
                <c:pt idx="2">
                  <c:v>4.916666666666667</c:v>
                </c:pt>
                <c:pt idx="3">
                  <c:v>4.916666666666667</c:v>
                </c:pt>
                <c:pt idx="4">
                  <c:v>3.9166666666666665</c:v>
                </c:pt>
                <c:pt idx="5">
                  <c:v>5.166666666666667</c:v>
                </c:pt>
                <c:pt idx="6">
                  <c:v>5.25</c:v>
                </c:pt>
                <c:pt idx="7">
                  <c:v>5.75</c:v>
                </c:pt>
                <c:pt idx="8">
                  <c:v>5.5</c:v>
                </c:pt>
                <c:pt idx="9">
                  <c:v>5.333333333333333</c:v>
                </c:pt>
                <c:pt idx="10">
                  <c:v>5.75</c:v>
                </c:pt>
                <c:pt idx="11">
                  <c:v>4.333333333333333</c:v>
                </c:pt>
                <c:pt idx="12">
                  <c:v>4.583333333333333</c:v>
                </c:pt>
                <c:pt idx="13">
                  <c:v>3.1666666666666665</c:v>
                </c:pt>
                <c:pt idx="14">
                  <c:v>1.0625</c:v>
                </c:pt>
              </c:numCache>
            </c:numRef>
          </c:val>
        </c:ser>
        <c:ser>
          <c:idx val="12"/>
          <c:order val="11"/>
          <c:tx>
            <c:strRef>
              <c:f>Conv!$A$13</c:f>
              <c:strCache>
                <c:ptCount val="1"/>
                <c:pt idx="0">
                  <c:v>Dropsonde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Conv!$B$13:$P$13</c:f>
              <c:numCache>
                <c:formatCode>0</c:formatCode>
                <c:ptCount val="15"/>
                <c:pt idx="0">
                  <c:v>3.3333333333333335</c:v>
                </c:pt>
                <c:pt idx="1">
                  <c:v>2.75</c:v>
                </c:pt>
                <c:pt idx="2">
                  <c:v>3</c:v>
                </c:pt>
                <c:pt idx="3">
                  <c:v>4.583333333333333</c:v>
                </c:pt>
                <c:pt idx="4">
                  <c:v>1.9166666666666667</c:v>
                </c:pt>
                <c:pt idx="5">
                  <c:v>2.3333333333333335</c:v>
                </c:pt>
                <c:pt idx="6">
                  <c:v>4.916666666666667</c:v>
                </c:pt>
                <c:pt idx="7">
                  <c:v>2</c:v>
                </c:pt>
                <c:pt idx="8">
                  <c:v>4.25</c:v>
                </c:pt>
                <c:pt idx="9">
                  <c:v>2.6666666666666665</c:v>
                </c:pt>
                <c:pt idx="10">
                  <c:v>3.625</c:v>
                </c:pt>
                <c:pt idx="11">
                  <c:v>2.5</c:v>
                </c:pt>
                <c:pt idx="12">
                  <c:v>2.5833333333333335</c:v>
                </c:pt>
                <c:pt idx="13">
                  <c:v>2.0833333333333335</c:v>
                </c:pt>
                <c:pt idx="14">
                  <c:v>3.0625</c:v>
                </c:pt>
              </c:numCache>
            </c:numRef>
          </c:val>
        </c:ser>
        <c:ser>
          <c:idx val="13"/>
          <c:order val="12"/>
          <c:tx>
            <c:strRef>
              <c:f>Conv!$A$14</c:f>
              <c:strCache>
                <c:ptCount val="1"/>
                <c:pt idx="0">
                  <c:v>Pibal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Conv!$B$14:$P$14</c:f>
              <c:numCache>
                <c:formatCode>0</c:formatCode>
                <c:ptCount val="15"/>
                <c:pt idx="0">
                  <c:v>74.666666666666671</c:v>
                </c:pt>
                <c:pt idx="1">
                  <c:v>66.5</c:v>
                </c:pt>
                <c:pt idx="2">
                  <c:v>67.416666666666671</c:v>
                </c:pt>
                <c:pt idx="3">
                  <c:v>71.833333333333329</c:v>
                </c:pt>
                <c:pt idx="4">
                  <c:v>82.083333333333329</c:v>
                </c:pt>
                <c:pt idx="5">
                  <c:v>75.916666666666671</c:v>
                </c:pt>
                <c:pt idx="6">
                  <c:v>73.5</c:v>
                </c:pt>
                <c:pt idx="7">
                  <c:v>77.666666666666671</c:v>
                </c:pt>
                <c:pt idx="8">
                  <c:v>83.333333333333329</c:v>
                </c:pt>
                <c:pt idx="9">
                  <c:v>82.666666666666671</c:v>
                </c:pt>
                <c:pt idx="10">
                  <c:v>80.125</c:v>
                </c:pt>
                <c:pt idx="11">
                  <c:v>83.75</c:v>
                </c:pt>
                <c:pt idx="12">
                  <c:v>86.416666666666671</c:v>
                </c:pt>
                <c:pt idx="13">
                  <c:v>82.166666666666671</c:v>
                </c:pt>
                <c:pt idx="14">
                  <c:v>89.3125</c:v>
                </c:pt>
              </c:numCache>
            </c:numRef>
          </c:val>
        </c:ser>
        <c:ser>
          <c:idx val="14"/>
          <c:order val="13"/>
          <c:tx>
            <c:strRef>
              <c:f>Conv!$A$15</c:f>
              <c:strCache>
                <c:ptCount val="1"/>
                <c:pt idx="0">
                  <c:v>Profiler &amp; RASS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Conv!$B$15:$P$15</c:f>
              <c:numCache>
                <c:formatCode>0</c:formatCode>
                <c:ptCount val="15"/>
                <c:pt idx="0">
                  <c:v>177.66666666666666</c:v>
                </c:pt>
                <c:pt idx="1">
                  <c:v>181.41666666666666</c:v>
                </c:pt>
                <c:pt idx="2">
                  <c:v>217.75</c:v>
                </c:pt>
                <c:pt idx="3">
                  <c:v>241.25</c:v>
                </c:pt>
                <c:pt idx="4">
                  <c:v>233.08333333333334</c:v>
                </c:pt>
                <c:pt idx="5">
                  <c:v>231.83333333333334</c:v>
                </c:pt>
                <c:pt idx="6">
                  <c:v>270.41666666666663</c:v>
                </c:pt>
                <c:pt idx="7">
                  <c:v>1075</c:v>
                </c:pt>
                <c:pt idx="8">
                  <c:v>1090.4166666666665</c:v>
                </c:pt>
                <c:pt idx="9">
                  <c:v>1116</c:v>
                </c:pt>
                <c:pt idx="10">
                  <c:v>1058.625</c:v>
                </c:pt>
                <c:pt idx="11">
                  <c:v>983.02777777777783</c:v>
                </c:pt>
                <c:pt idx="12">
                  <c:v>996.83333333333337</c:v>
                </c:pt>
                <c:pt idx="13">
                  <c:v>1184.3333333333335</c:v>
                </c:pt>
                <c:pt idx="14">
                  <c:v>1539.3125</c:v>
                </c:pt>
              </c:numCache>
            </c:numRef>
          </c:val>
        </c:ser>
        <c:ser>
          <c:idx val="15"/>
          <c:order val="14"/>
          <c:tx>
            <c:strRef>
              <c:f>Conv!$A$16</c:f>
              <c:strCache>
                <c:ptCount val="1"/>
                <c:pt idx="0">
                  <c:v>VAD Wind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Conv!$B$16:$P$16</c:f>
              <c:numCache>
                <c:formatCode>0</c:formatCode>
                <c:ptCount val="15"/>
                <c:pt idx="0">
                  <c:v>1603.5833333333333</c:v>
                </c:pt>
                <c:pt idx="1">
                  <c:v>1649.9166666666667</c:v>
                </c:pt>
                <c:pt idx="2">
                  <c:v>1667.8333333333333</c:v>
                </c:pt>
                <c:pt idx="3">
                  <c:v>1594.3333333333333</c:v>
                </c:pt>
                <c:pt idx="4">
                  <c:v>1595.9166666666667</c:v>
                </c:pt>
                <c:pt idx="5">
                  <c:v>1630.9166666666667</c:v>
                </c:pt>
                <c:pt idx="6">
                  <c:v>1701.5833333333333</c:v>
                </c:pt>
                <c:pt idx="7">
                  <c:v>1684.6666666666667</c:v>
                </c:pt>
                <c:pt idx="8">
                  <c:v>1657.25</c:v>
                </c:pt>
                <c:pt idx="9">
                  <c:v>1527</c:v>
                </c:pt>
                <c:pt idx="10">
                  <c:v>1633.25</c:v>
                </c:pt>
                <c:pt idx="11">
                  <c:v>1626.0833333333333</c:v>
                </c:pt>
                <c:pt idx="12">
                  <c:v>1661.25</c:v>
                </c:pt>
                <c:pt idx="13">
                  <c:v>1698.8333333333333</c:v>
                </c:pt>
                <c:pt idx="14">
                  <c:v>1720.4375</c:v>
                </c:pt>
              </c:numCache>
            </c:numRef>
          </c:val>
        </c:ser>
        <c:ser>
          <c:idx val="16"/>
          <c:order val="15"/>
          <c:tx>
            <c:strRef>
              <c:f>Conv!$A$17</c:f>
              <c:strCache>
                <c:ptCount val="1"/>
                <c:pt idx="0">
                  <c:v>AIREP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Conv!$B$17:$P$17</c:f>
              <c:numCache>
                <c:formatCode>0</c:formatCode>
                <c:ptCount val="15"/>
                <c:pt idx="0">
                  <c:v>947.16666666666663</c:v>
                </c:pt>
                <c:pt idx="1">
                  <c:v>850</c:v>
                </c:pt>
                <c:pt idx="2">
                  <c:v>891.66666666666663</c:v>
                </c:pt>
                <c:pt idx="3">
                  <c:v>860</c:v>
                </c:pt>
                <c:pt idx="4">
                  <c:v>1112.0833333333333</c:v>
                </c:pt>
                <c:pt idx="5">
                  <c:v>893.83333333333337</c:v>
                </c:pt>
                <c:pt idx="6">
                  <c:v>883.41666666666663</c:v>
                </c:pt>
                <c:pt idx="7">
                  <c:v>862.08333333333337</c:v>
                </c:pt>
                <c:pt idx="8">
                  <c:v>855.58333333333337</c:v>
                </c:pt>
                <c:pt idx="9">
                  <c:v>1166.6666666666667</c:v>
                </c:pt>
                <c:pt idx="10">
                  <c:v>2213.5</c:v>
                </c:pt>
                <c:pt idx="11">
                  <c:v>2563.0833333333335</c:v>
                </c:pt>
                <c:pt idx="12">
                  <c:v>2890.0833333333335</c:v>
                </c:pt>
                <c:pt idx="13">
                  <c:v>3322.8333333333335</c:v>
                </c:pt>
                <c:pt idx="14">
                  <c:v>4178.375</c:v>
                </c:pt>
              </c:numCache>
            </c:numRef>
          </c:val>
        </c:ser>
        <c:ser>
          <c:idx val="17"/>
          <c:order val="16"/>
          <c:tx>
            <c:strRef>
              <c:f>Conv!$A$18</c:f>
              <c:strCache>
                <c:ptCount val="1"/>
                <c:pt idx="0">
                  <c:v>PIREP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Conv!$B$18:$P$18</c:f>
              <c:numCache>
                <c:formatCode>0</c:formatCode>
                <c:ptCount val="15"/>
                <c:pt idx="0">
                  <c:v>250.83333333333334</c:v>
                </c:pt>
                <c:pt idx="1">
                  <c:v>231</c:v>
                </c:pt>
                <c:pt idx="2">
                  <c:v>244.33333333333334</c:v>
                </c:pt>
                <c:pt idx="3">
                  <c:v>243.33333333333334</c:v>
                </c:pt>
                <c:pt idx="4">
                  <c:v>285.83333333333331</c:v>
                </c:pt>
                <c:pt idx="5">
                  <c:v>307.58333333333331</c:v>
                </c:pt>
                <c:pt idx="6">
                  <c:v>292.91666666666669</c:v>
                </c:pt>
                <c:pt idx="7">
                  <c:v>282.83333333333331</c:v>
                </c:pt>
                <c:pt idx="8">
                  <c:v>273.41666666666669</c:v>
                </c:pt>
                <c:pt idx="9">
                  <c:v>339.33333333333331</c:v>
                </c:pt>
                <c:pt idx="10">
                  <c:v>218.625</c:v>
                </c:pt>
                <c:pt idx="11">
                  <c:v>211.83333333333334</c:v>
                </c:pt>
                <c:pt idx="12">
                  <c:v>226.25</c:v>
                </c:pt>
                <c:pt idx="13">
                  <c:v>248.66666666666666</c:v>
                </c:pt>
                <c:pt idx="14">
                  <c:v>321.5</c:v>
                </c:pt>
              </c:numCache>
            </c:numRef>
          </c:val>
        </c:ser>
        <c:ser>
          <c:idx val="18"/>
          <c:order val="17"/>
          <c:tx>
            <c:strRef>
              <c:f>Conv!$A$19</c:f>
              <c:strCache>
                <c:ptCount val="1"/>
                <c:pt idx="0">
                  <c:v>AMDAR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Conv!$B$19:$P$19</c:f>
              <c:numCache>
                <c:formatCode>0</c:formatCode>
                <c:ptCount val="15"/>
                <c:pt idx="0">
                  <c:v>2436.5</c:v>
                </c:pt>
                <c:pt idx="1">
                  <c:v>2336.909090909091</c:v>
                </c:pt>
                <c:pt idx="2">
                  <c:v>5143</c:v>
                </c:pt>
                <c:pt idx="3">
                  <c:v>8976.4166666666679</c:v>
                </c:pt>
                <c:pt idx="4">
                  <c:v>13447.916666666666</c:v>
                </c:pt>
                <c:pt idx="5">
                  <c:v>14880.833333333334</c:v>
                </c:pt>
                <c:pt idx="6">
                  <c:v>14198</c:v>
                </c:pt>
                <c:pt idx="7">
                  <c:v>15679.25</c:v>
                </c:pt>
                <c:pt idx="8">
                  <c:v>16050.333333333334</c:v>
                </c:pt>
                <c:pt idx="9">
                  <c:v>16039</c:v>
                </c:pt>
                <c:pt idx="10">
                  <c:v>18027.875</c:v>
                </c:pt>
                <c:pt idx="11">
                  <c:v>19109.666666666664</c:v>
                </c:pt>
                <c:pt idx="12">
                  <c:v>20514.916666666664</c:v>
                </c:pt>
                <c:pt idx="13">
                  <c:v>18234</c:v>
                </c:pt>
                <c:pt idx="14">
                  <c:v>19506.0625</c:v>
                </c:pt>
              </c:numCache>
            </c:numRef>
          </c:val>
        </c:ser>
        <c:ser>
          <c:idx val="19"/>
          <c:order val="18"/>
          <c:tx>
            <c:strRef>
              <c:f>Conv!$A$20</c:f>
              <c:strCache>
                <c:ptCount val="1"/>
                <c:pt idx="0">
                  <c:v>U.S. MDCRS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Conv!$B$20:$P$20</c:f>
              <c:numCache>
                <c:formatCode>0</c:formatCode>
                <c:ptCount val="15"/>
                <c:pt idx="0">
                  <c:v>27776.833333333332</c:v>
                </c:pt>
                <c:pt idx="1">
                  <c:v>24759.636363636364</c:v>
                </c:pt>
                <c:pt idx="2">
                  <c:v>25574.25</c:v>
                </c:pt>
                <c:pt idx="3">
                  <c:v>25912.333333333332</c:v>
                </c:pt>
                <c:pt idx="4">
                  <c:v>30544.833333333332</c:v>
                </c:pt>
                <c:pt idx="5">
                  <c:v>33644.916666666664</c:v>
                </c:pt>
                <c:pt idx="6">
                  <c:v>30690.25</c:v>
                </c:pt>
                <c:pt idx="7">
                  <c:v>30198.166666666668</c:v>
                </c:pt>
                <c:pt idx="8">
                  <c:v>34363.5</c:v>
                </c:pt>
                <c:pt idx="9">
                  <c:v>38003.666666666664</c:v>
                </c:pt>
                <c:pt idx="10">
                  <c:v>59593.75</c:v>
                </c:pt>
                <c:pt idx="11">
                  <c:v>82468.333333333328</c:v>
                </c:pt>
                <c:pt idx="12">
                  <c:v>126654.58333333333</c:v>
                </c:pt>
                <c:pt idx="13">
                  <c:v>164834.16666666666</c:v>
                </c:pt>
                <c:pt idx="14">
                  <c:v>155285</c:v>
                </c:pt>
              </c:numCache>
            </c:numRef>
          </c:val>
        </c:ser>
        <c:ser>
          <c:idx val="20"/>
          <c:order val="19"/>
          <c:tx>
            <c:strRef>
              <c:f>Conv!$A$21</c:f>
              <c:strCache>
                <c:ptCount val="1"/>
                <c:pt idx="0">
                  <c:v>RECCO</c:v>
                </c:pt>
              </c:strCache>
            </c:strRef>
          </c:tx>
          <c:invertIfNegative val="0"/>
          <c:cat>
            <c:strRef>
              <c:f>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Conv!$B$21:$P$21</c:f>
              <c:numCache>
                <c:formatCode>0</c:formatCode>
                <c:ptCount val="15"/>
                <c:pt idx="0">
                  <c:v>3.4166666666666665</c:v>
                </c:pt>
                <c:pt idx="1">
                  <c:v>4.4545454545454541</c:v>
                </c:pt>
                <c:pt idx="2">
                  <c:v>3.0833333333333335</c:v>
                </c:pt>
                <c:pt idx="3">
                  <c:v>3.3333333333333335</c:v>
                </c:pt>
                <c:pt idx="4">
                  <c:v>2.3333333333333335</c:v>
                </c:pt>
                <c:pt idx="5">
                  <c:v>3.1666666666666665</c:v>
                </c:pt>
                <c:pt idx="6">
                  <c:v>3.9166666666666665</c:v>
                </c:pt>
                <c:pt idx="7">
                  <c:v>2.4166666666666665</c:v>
                </c:pt>
                <c:pt idx="8">
                  <c:v>3.25</c:v>
                </c:pt>
                <c:pt idx="9">
                  <c:v>2.6666666666666665</c:v>
                </c:pt>
                <c:pt idx="10">
                  <c:v>3.875</c:v>
                </c:pt>
                <c:pt idx="11">
                  <c:v>3.1666666666666665</c:v>
                </c:pt>
                <c:pt idx="12">
                  <c:v>3.1666666666666665</c:v>
                </c:pt>
                <c:pt idx="13">
                  <c:v>2.5</c:v>
                </c:pt>
                <c:pt idx="14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23123584"/>
        <c:axId val="123138048"/>
        <c:axId val="0"/>
      </c:bar3DChart>
      <c:catAx>
        <c:axId val="12312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YEAR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2250742021733262"/>
              <c:y val="0.9454882286382344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23138048"/>
        <c:crosses val="autoZero"/>
        <c:auto val="1"/>
        <c:lblAlgn val="ctr"/>
        <c:lblOffset val="100"/>
        <c:noMultiLvlLbl val="0"/>
      </c:catAx>
      <c:valAx>
        <c:axId val="12313804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23123584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84099075232418363"/>
          <c:y val="1.5356454872182134E-2"/>
          <c:w val="0.15900924767581623"/>
          <c:h val="0.9032699841384873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34179238295716E-2"/>
          <c:y val="3.1771432794683745E-2"/>
          <c:w val="0.76313127769331723"/>
          <c:h val="0.8965397119250692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NonConv!$A$2</c:f>
              <c:strCache>
                <c:ptCount val="1"/>
                <c:pt idx="0">
                  <c:v>GOES sndr retr/radiances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NonConv!$B$2:$P$2</c:f>
              <c:numCache>
                <c:formatCode>#,##0</c:formatCode>
                <c:ptCount val="15"/>
                <c:pt idx="0">
                  <c:v>19484</c:v>
                </c:pt>
                <c:pt idx="1">
                  <c:v>20136.5</c:v>
                </c:pt>
                <c:pt idx="2">
                  <c:v>20263.5</c:v>
                </c:pt>
                <c:pt idx="3">
                  <c:v>193122.25</c:v>
                </c:pt>
                <c:pt idx="4">
                  <c:v>285221.16666666669</c:v>
                </c:pt>
                <c:pt idx="5">
                  <c:v>5645617.833333333</c:v>
                </c:pt>
                <c:pt idx="6">
                  <c:v>9728923.25</c:v>
                </c:pt>
                <c:pt idx="7">
                  <c:v>8755877.25</c:v>
                </c:pt>
                <c:pt idx="8">
                  <c:v>8660216.083333334</c:v>
                </c:pt>
                <c:pt idx="9">
                  <c:v>8510651</c:v>
                </c:pt>
                <c:pt idx="10">
                  <c:v>5989967.125</c:v>
                </c:pt>
                <c:pt idx="11" formatCode="_(* #,##0_);_(* \(#,##0\);_(* &quot;-&quot;??_);_(@_)">
                  <c:v>8596064.166666666</c:v>
                </c:pt>
                <c:pt idx="12" formatCode="_(* #,##0_);_(* \(#,##0\);_(* &quot;-&quot;??_);_(@_)">
                  <c:v>8716335.333333334</c:v>
                </c:pt>
                <c:pt idx="13" formatCode="_(* #,##0_);_(* \(#,##0\);_(* &quot;-&quot;??_);_(@_)">
                  <c:v>8227186</c:v>
                </c:pt>
                <c:pt idx="14" formatCode="_(* #,##0_);_(* \(#,##0\);_(* &quot;-&quot;??_);_(@_)">
                  <c:v>4521256.125</c:v>
                </c:pt>
              </c:numCache>
            </c:numRef>
          </c:val>
        </c:ser>
        <c:ser>
          <c:idx val="2"/>
          <c:order val="1"/>
          <c:tx>
            <c:strRef>
              <c:f>NonConv!$A$3</c:f>
              <c:strCache>
                <c:ptCount val="1"/>
                <c:pt idx="0">
                  <c:v>SBUV ozone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NonConv!$B$3:$P$3</c:f>
              <c:numCache>
                <c:formatCode>#,##0</c:formatCode>
                <c:ptCount val="15"/>
                <c:pt idx="0">
                  <c:v>208.25</c:v>
                </c:pt>
                <c:pt idx="1">
                  <c:v>741.25</c:v>
                </c:pt>
                <c:pt idx="2">
                  <c:v>736.25</c:v>
                </c:pt>
                <c:pt idx="3">
                  <c:v>19473.333333333332</c:v>
                </c:pt>
                <c:pt idx="4">
                  <c:v>10932.083333333334</c:v>
                </c:pt>
                <c:pt idx="5">
                  <c:v>12620.583333333334</c:v>
                </c:pt>
                <c:pt idx="6">
                  <c:v>20133</c:v>
                </c:pt>
                <c:pt idx="7">
                  <c:v>19626.166666666668</c:v>
                </c:pt>
                <c:pt idx="8">
                  <c:v>26847.25</c:v>
                </c:pt>
                <c:pt idx="9">
                  <c:v>25195.333333333332</c:v>
                </c:pt>
                <c:pt idx="10">
                  <c:v>25392.5</c:v>
                </c:pt>
                <c:pt idx="11" formatCode="_(* #,##0_);_(* \(#,##0\);_(* &quot;-&quot;??_);_(@_)">
                  <c:v>15419.583333333334</c:v>
                </c:pt>
                <c:pt idx="12" formatCode="_(* #,##0_);_(* \(#,##0\);_(* &quot;-&quot;??_);_(@_)">
                  <c:v>9914.3333333333339</c:v>
                </c:pt>
                <c:pt idx="13" formatCode="_(* #,##0_);_(* \(#,##0\);_(* &quot;-&quot;??_);_(@_)">
                  <c:v>7197.333333333333</c:v>
                </c:pt>
                <c:pt idx="14" formatCode="_(* #,##0_);_(* \(#,##0\);_(* &quot;-&quot;??_);_(@_)">
                  <c:v>7102.5625</c:v>
                </c:pt>
              </c:numCache>
            </c:numRef>
          </c:val>
        </c:ser>
        <c:ser>
          <c:idx val="3"/>
          <c:order val="2"/>
          <c:tx>
            <c:strRef>
              <c:f>NonConv!$A$4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NonConv!$B$4:$P$4</c:f>
              <c:numCache>
                <c:formatCode>General</c:formatCode>
                <c:ptCount val="15"/>
              </c:numCache>
            </c:numRef>
          </c:val>
        </c:ser>
        <c:ser>
          <c:idx val="4"/>
          <c:order val="3"/>
          <c:tx>
            <c:strRef>
              <c:f>NonConv!$A$5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NonConv!$B$5:$P$5</c:f>
              <c:numCache>
                <c:formatCode>General</c:formatCode>
                <c:ptCount val="15"/>
              </c:numCache>
            </c:numRef>
          </c:val>
        </c:ser>
        <c:ser>
          <c:idx val="5"/>
          <c:order val="4"/>
          <c:tx>
            <c:strRef>
              <c:f>NonConv!$A$6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NonConv!$B$6:$P$6</c:f>
              <c:numCache>
                <c:formatCode>General</c:formatCode>
                <c:ptCount val="15"/>
              </c:numCache>
            </c:numRef>
          </c:val>
        </c:ser>
        <c:ser>
          <c:idx val="6"/>
          <c:order val="5"/>
          <c:tx>
            <c:strRef>
              <c:f>NonConv!$A$7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NonConv!$B$7:$P$7</c:f>
              <c:numCache>
                <c:formatCode>General</c:formatCode>
                <c:ptCount val="15"/>
              </c:numCache>
            </c:numRef>
          </c:val>
        </c:ser>
        <c:ser>
          <c:idx val="7"/>
          <c:order val="6"/>
          <c:tx>
            <c:strRef>
              <c:f>NonConv!$A$8</c:f>
              <c:strCache>
                <c:ptCount val="1"/>
                <c:pt idx="0">
                  <c:v>AMVs (all sources)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NonConv!$B$8:$P$8</c:f>
              <c:numCache>
                <c:formatCode>#,##0</c:formatCode>
                <c:ptCount val="15"/>
                <c:pt idx="0">
                  <c:v>38547</c:v>
                </c:pt>
                <c:pt idx="1">
                  <c:v>115182</c:v>
                </c:pt>
                <c:pt idx="2">
                  <c:v>132063</c:v>
                </c:pt>
                <c:pt idx="3">
                  <c:v>79709</c:v>
                </c:pt>
                <c:pt idx="4">
                  <c:v>23278</c:v>
                </c:pt>
                <c:pt idx="5">
                  <c:v>305574.75</c:v>
                </c:pt>
                <c:pt idx="6">
                  <c:v>362256.16666666669</c:v>
                </c:pt>
                <c:pt idx="7">
                  <c:v>294417</c:v>
                </c:pt>
                <c:pt idx="8">
                  <c:v>319541.33333333331</c:v>
                </c:pt>
                <c:pt idx="9">
                  <c:v>308875.33333333331</c:v>
                </c:pt>
                <c:pt idx="10">
                  <c:v>322702.5</c:v>
                </c:pt>
                <c:pt idx="11" formatCode="_(* #,##0_);_(* \(#,##0\);_(* &quot;-&quot;??_);_(@_)">
                  <c:v>352560.66666666669</c:v>
                </c:pt>
                <c:pt idx="12" formatCode="_(* #,##0_);_(* \(#,##0\);_(* &quot;-&quot;??_);_(@_)">
                  <c:v>298507.58333333331</c:v>
                </c:pt>
                <c:pt idx="13" formatCode="_(* #,##0_);_(* \(#,##0\);_(* &quot;-&quot;??_);_(@_)">
                  <c:v>608963.08333333337</c:v>
                </c:pt>
                <c:pt idx="14" formatCode="_(* #,##0_);_(* \(#,##0\);_(* &quot;-&quot;??_);_(@_)">
                  <c:v>737057.9375</c:v>
                </c:pt>
              </c:numCache>
            </c:numRef>
          </c:val>
        </c:ser>
        <c:ser>
          <c:idx val="8"/>
          <c:order val="7"/>
          <c:tx>
            <c:strRef>
              <c:f>NonConv!$A$9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NonConv!$B$9:$P$9</c:f>
              <c:numCache>
                <c:formatCode>General</c:formatCode>
                <c:ptCount val="15"/>
              </c:numCache>
            </c:numRef>
          </c:val>
        </c:ser>
        <c:ser>
          <c:idx val="9"/>
          <c:order val="8"/>
          <c:tx>
            <c:strRef>
              <c:f>NonConv!$A$10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NonConv!$B$10:$P$10</c:f>
              <c:numCache>
                <c:formatCode>General</c:formatCode>
                <c:ptCount val="15"/>
              </c:numCache>
            </c:numRef>
          </c:val>
        </c:ser>
        <c:ser>
          <c:idx val="10"/>
          <c:order val="9"/>
          <c:tx>
            <c:strRef>
              <c:f>NonConv!$A$11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NonConv!$B$11:$P$11</c:f>
              <c:numCache>
                <c:formatCode>General</c:formatCode>
                <c:ptCount val="15"/>
              </c:numCache>
            </c:numRef>
          </c:val>
        </c:ser>
        <c:ser>
          <c:idx val="11"/>
          <c:order val="10"/>
          <c:tx>
            <c:strRef>
              <c:f>NonConv!$A$12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NonConv!$B$12:$P$12</c:f>
              <c:numCache>
                <c:formatCode>General</c:formatCode>
                <c:ptCount val="15"/>
              </c:numCache>
            </c:numRef>
          </c:val>
        </c:ser>
        <c:ser>
          <c:idx val="12"/>
          <c:order val="11"/>
          <c:tx>
            <c:strRef>
              <c:f>NonConv!$A$13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NonConv!$B$13:$P$13</c:f>
              <c:numCache>
                <c:formatCode>General</c:formatCode>
                <c:ptCount val="15"/>
              </c:numCache>
            </c:numRef>
          </c:val>
        </c:ser>
        <c:ser>
          <c:idx val="13"/>
          <c:order val="12"/>
          <c:tx>
            <c:strRef>
              <c:f>NonConv!$A$14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NonConv!$B$14:$P$14</c:f>
              <c:numCache>
                <c:formatCode>General</c:formatCode>
                <c:ptCount val="15"/>
              </c:numCache>
            </c:numRef>
          </c:val>
        </c:ser>
        <c:ser>
          <c:idx val="14"/>
          <c:order val="13"/>
          <c:tx>
            <c:strRef>
              <c:f>NonConv!$A$15</c:f>
              <c:strCache>
                <c:ptCount val="1"/>
                <c:pt idx="0">
                  <c:v>SSM/I rain rate product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NonConv!$B$15:$P$15</c:f>
              <c:numCache>
                <c:formatCode>#,##0</c:formatCode>
                <c:ptCount val="15"/>
                <c:pt idx="0">
                  <c:v>33650.416666666664</c:v>
                </c:pt>
                <c:pt idx="1">
                  <c:v>519485.45454545453</c:v>
                </c:pt>
                <c:pt idx="2">
                  <c:v>620949.16666666663</c:v>
                </c:pt>
                <c:pt idx="3">
                  <c:v>531854</c:v>
                </c:pt>
                <c:pt idx="4">
                  <c:v>499437</c:v>
                </c:pt>
                <c:pt idx="5">
                  <c:v>380392.41666666669</c:v>
                </c:pt>
                <c:pt idx="6">
                  <c:v>377429.08333333331</c:v>
                </c:pt>
                <c:pt idx="7">
                  <c:v>306206.33333333331</c:v>
                </c:pt>
                <c:pt idx="8">
                  <c:v>31908.083333333332</c:v>
                </c:pt>
              </c:numCache>
            </c:numRef>
          </c:val>
        </c:ser>
        <c:ser>
          <c:idx val="15"/>
          <c:order val="14"/>
          <c:tx>
            <c:strRef>
              <c:f>NonConv!$A$16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NonConv!$B$16:$P$16</c:f>
              <c:numCache>
                <c:formatCode>General</c:formatCode>
                <c:ptCount val="15"/>
              </c:numCache>
            </c:numRef>
          </c:val>
        </c:ser>
        <c:ser>
          <c:idx val="16"/>
          <c:order val="15"/>
          <c:tx>
            <c:strRef>
              <c:f>NonConv!$A$17</c:f>
              <c:strCache>
                <c:ptCount val="1"/>
                <c:pt idx="0">
                  <c:v>SSM/I radiances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NonConv!$B$17:$P$17</c:f>
              <c:numCache>
                <c:formatCode>#,##0</c:formatCode>
                <c:ptCount val="15"/>
                <c:pt idx="1">
                  <c:v>16650.111111111109</c:v>
                </c:pt>
                <c:pt idx="2">
                  <c:v>699274.58333333337</c:v>
                </c:pt>
                <c:pt idx="3">
                  <c:v>591308.66666666663</c:v>
                </c:pt>
                <c:pt idx="5">
                  <c:v>53307292.333333336</c:v>
                </c:pt>
                <c:pt idx="6">
                  <c:v>68282529.333333328</c:v>
                </c:pt>
                <c:pt idx="7">
                  <c:v>7943453.083333333</c:v>
                </c:pt>
              </c:numCache>
            </c:numRef>
          </c:val>
        </c:ser>
        <c:ser>
          <c:idx val="17"/>
          <c:order val="16"/>
          <c:tx>
            <c:strRef>
              <c:f>NonConv!$A$18</c:f>
              <c:strCache>
                <c:ptCount val="1"/>
                <c:pt idx="0">
                  <c:v>SSM/I tpw &amp; wspd product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NonConv!$B$18:$P$18</c:f>
              <c:numCache>
                <c:formatCode>#,##0</c:formatCode>
                <c:ptCount val="15"/>
                <c:pt idx="0">
                  <c:v>16825</c:v>
                </c:pt>
                <c:pt idx="1">
                  <c:v>722776</c:v>
                </c:pt>
                <c:pt idx="2">
                  <c:v>344087.41666666669</c:v>
                </c:pt>
                <c:pt idx="3">
                  <c:v>220920.75</c:v>
                </c:pt>
                <c:pt idx="4">
                  <c:v>138224.16666666666</c:v>
                </c:pt>
              </c:numCache>
            </c:numRef>
          </c:val>
        </c:ser>
        <c:ser>
          <c:idx val="18"/>
          <c:order val="17"/>
          <c:tx>
            <c:strRef>
              <c:f>NonConv!$A$19</c:f>
              <c:strCache>
                <c:ptCount val="1"/>
                <c:pt idx="0">
                  <c:v>TRMM TMI rain rate product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NonConv!$B$19:$P$19</c:f>
              <c:numCache>
                <c:formatCode>#,##0</c:formatCode>
                <c:ptCount val="15"/>
                <c:pt idx="0">
                  <c:v>10630.25</c:v>
                </c:pt>
                <c:pt idx="1">
                  <c:v>1860945.2727272727</c:v>
                </c:pt>
                <c:pt idx="2">
                  <c:v>2263590.8333333335</c:v>
                </c:pt>
                <c:pt idx="3">
                  <c:v>1739089.9166666667</c:v>
                </c:pt>
                <c:pt idx="4">
                  <c:v>2287910.0833333335</c:v>
                </c:pt>
                <c:pt idx="5">
                  <c:v>756593.08333333337</c:v>
                </c:pt>
                <c:pt idx="6">
                  <c:v>10999.25</c:v>
                </c:pt>
                <c:pt idx="7">
                  <c:v>10577.583333333334</c:v>
                </c:pt>
                <c:pt idx="8">
                  <c:v>11422.5</c:v>
                </c:pt>
                <c:pt idx="9">
                  <c:v>10610.333333333334</c:v>
                </c:pt>
                <c:pt idx="10">
                  <c:v>10213.875</c:v>
                </c:pt>
                <c:pt idx="11" formatCode="_(* #,##0_);_(* \(#,##0\);_(* &quot;-&quot;??_);_(@_)">
                  <c:v>10403.666666666666</c:v>
                </c:pt>
                <c:pt idx="12" formatCode="_(* #,##0_);_(* \(#,##0\);_(* &quot;-&quot;??_);_(@_)">
                  <c:v>10389.5</c:v>
                </c:pt>
                <c:pt idx="13" formatCode="_(* #,##0_);_(* \(#,##0\);_(* &quot;-&quot;??_);_(@_)">
                  <c:v>315.83333333333331</c:v>
                </c:pt>
              </c:numCache>
            </c:numRef>
          </c:val>
        </c:ser>
        <c:ser>
          <c:idx val="19"/>
          <c:order val="18"/>
          <c:tx>
            <c:strRef>
              <c:f>NonConv!$A$20</c:f>
              <c:strCache>
                <c:ptCount val="1"/>
                <c:pt idx="0">
                  <c:v>QuikSCAT winds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NonConv!$B$20:$P$20</c:f>
              <c:numCache>
                <c:formatCode>#,##0</c:formatCode>
                <c:ptCount val="15"/>
                <c:pt idx="0">
                  <c:v>459343.5</c:v>
                </c:pt>
                <c:pt idx="1">
                  <c:v>466476.90909090912</c:v>
                </c:pt>
                <c:pt idx="2">
                  <c:v>159299.91666666666</c:v>
                </c:pt>
                <c:pt idx="3">
                  <c:v>588208.25</c:v>
                </c:pt>
                <c:pt idx="4">
                  <c:v>1445413.75</c:v>
                </c:pt>
                <c:pt idx="5">
                  <c:v>1862969.9166666667</c:v>
                </c:pt>
                <c:pt idx="6">
                  <c:v>1444601.1666666667</c:v>
                </c:pt>
                <c:pt idx="7">
                  <c:v>1304714.8333333333</c:v>
                </c:pt>
              </c:numCache>
            </c:numRef>
          </c:val>
        </c:ser>
        <c:ser>
          <c:idx val="20"/>
          <c:order val="19"/>
          <c:tx>
            <c:strRef>
              <c:f>NonConv!$A$21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NonConv!$B$21:$P$21</c:f>
              <c:numCache>
                <c:formatCode>General</c:formatCode>
                <c:ptCount val="15"/>
              </c:numCache>
            </c:numRef>
          </c:val>
        </c:ser>
        <c:ser>
          <c:idx val="21"/>
          <c:order val="20"/>
          <c:tx>
            <c:strRef>
              <c:f>NonConv!$A$22</c:f>
              <c:strCache>
                <c:ptCount val="1"/>
                <c:pt idx="0">
                  <c:v>HIRS-2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NonConv!$B$22:$P$22</c:f>
              <c:numCache>
                <c:formatCode>#,##0</c:formatCode>
                <c:ptCount val="15"/>
                <c:pt idx="0">
                  <c:v>38974</c:v>
                </c:pt>
                <c:pt idx="1">
                  <c:v>380336</c:v>
                </c:pt>
                <c:pt idx="2">
                  <c:v>117862.83333333333</c:v>
                </c:pt>
                <c:pt idx="3">
                  <c:v>993664.58333333337</c:v>
                </c:pt>
                <c:pt idx="4">
                  <c:v>1248505.8333333333</c:v>
                </c:pt>
              </c:numCache>
            </c:numRef>
          </c:val>
        </c:ser>
        <c:ser>
          <c:idx val="22"/>
          <c:order val="21"/>
          <c:tx>
            <c:strRef>
              <c:f>NonConv!$A$23</c:f>
              <c:strCache>
                <c:ptCount val="1"/>
                <c:pt idx="0">
                  <c:v>HIRS-3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NonConv!$B$23:$P$23</c:f>
              <c:numCache>
                <c:formatCode>#,##0</c:formatCode>
                <c:ptCount val="15"/>
                <c:pt idx="0">
                  <c:v>22364.416666666668</c:v>
                </c:pt>
                <c:pt idx="1">
                  <c:v>153855</c:v>
                </c:pt>
                <c:pt idx="2">
                  <c:v>473865</c:v>
                </c:pt>
                <c:pt idx="3">
                  <c:v>1715127.91666667</c:v>
                </c:pt>
                <c:pt idx="4">
                  <c:v>3098670.5833333335</c:v>
                </c:pt>
                <c:pt idx="5">
                  <c:v>7314271.25</c:v>
                </c:pt>
                <c:pt idx="6">
                  <c:v>6833901.25</c:v>
                </c:pt>
                <c:pt idx="7">
                  <c:v>6582535.583333333</c:v>
                </c:pt>
                <c:pt idx="8">
                  <c:v>7027938.083333333</c:v>
                </c:pt>
                <c:pt idx="9">
                  <c:v>5229620.333333333</c:v>
                </c:pt>
                <c:pt idx="10">
                  <c:v>3172767.875</c:v>
                </c:pt>
                <c:pt idx="11" formatCode="_(* #,##0_);_(* \(#,##0\);_(* &quot;-&quot;??_);_(@_)">
                  <c:v>1918060.25</c:v>
                </c:pt>
              </c:numCache>
            </c:numRef>
          </c:val>
        </c:ser>
        <c:ser>
          <c:idx val="23"/>
          <c:order val="22"/>
          <c:tx>
            <c:strRef>
              <c:f>NonConv!$A$24</c:f>
              <c:strCache>
                <c:ptCount val="1"/>
                <c:pt idx="0">
                  <c:v>HIRS-4 radiances 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NonConv!$B$24:$P$24</c:f>
              <c:numCache>
                <c:formatCode>General</c:formatCode>
                <c:ptCount val="15"/>
                <c:pt idx="5" formatCode="#,##0">
                  <c:v>5732867.75</c:v>
                </c:pt>
                <c:pt idx="6" formatCode="#,##0">
                  <c:v>6583310.75</c:v>
                </c:pt>
                <c:pt idx="7" formatCode="#,##0">
                  <c:v>6176534.25</c:v>
                </c:pt>
                <c:pt idx="8" formatCode="#,##0">
                  <c:v>9825132.166666666</c:v>
                </c:pt>
                <c:pt idx="9" formatCode="#,##0">
                  <c:v>8583425</c:v>
                </c:pt>
                <c:pt idx="10" formatCode="#,##0">
                  <c:v>6490386</c:v>
                </c:pt>
                <c:pt idx="11" formatCode="_(* #,##0_);_(* \(#,##0\);_(* &quot;-&quot;??_);_(@_)">
                  <c:v>8527651.583333334</c:v>
                </c:pt>
                <c:pt idx="12" formatCode="_(* #,##0_);_(* \(#,##0\);_(* &quot;-&quot;??_);_(@_)">
                  <c:v>10274799.333333334</c:v>
                </c:pt>
                <c:pt idx="13" formatCode="_(* #,##0_);_(* \(#,##0\);_(* &quot;-&quot;??_);_(@_)">
                  <c:v>8114244.916666667</c:v>
                </c:pt>
                <c:pt idx="14" formatCode="_(* #,##0_);_(* \(#,##0\);_(* &quot;-&quot;??_);_(@_)">
                  <c:v>8004210.1875</c:v>
                </c:pt>
              </c:numCache>
            </c:numRef>
          </c:val>
        </c:ser>
        <c:ser>
          <c:idx val="24"/>
          <c:order val="23"/>
          <c:tx>
            <c:strRef>
              <c:f>NonConv!$A$25</c:f>
              <c:strCache>
                <c:ptCount val="1"/>
                <c:pt idx="0">
                  <c:v>MSU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NonConv!$B$25:$P$25</c:f>
              <c:numCache>
                <c:formatCode>#,##0</c:formatCode>
                <c:ptCount val="15"/>
                <c:pt idx="0">
                  <c:v>9390.8333333333339</c:v>
                </c:pt>
                <c:pt idx="1">
                  <c:v>473262.77777777775</c:v>
                </c:pt>
                <c:pt idx="2">
                  <c:v>6353</c:v>
                </c:pt>
                <c:pt idx="3">
                  <c:v>948422.83333333337</c:v>
                </c:pt>
                <c:pt idx="4">
                  <c:v>1248505.8333333333</c:v>
                </c:pt>
              </c:numCache>
            </c:numRef>
          </c:val>
        </c:ser>
        <c:ser>
          <c:idx val="25"/>
          <c:order val="24"/>
          <c:tx>
            <c:strRef>
              <c:f>NonConv!$A$26</c:f>
              <c:strCache>
                <c:ptCount val="1"/>
                <c:pt idx="0">
                  <c:v>MHS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NonConv!$B$26:$P$26</c:f>
              <c:numCache>
                <c:formatCode>General</c:formatCode>
                <c:ptCount val="15"/>
                <c:pt idx="5" formatCode="#,##0">
                  <c:v>6065791</c:v>
                </c:pt>
                <c:pt idx="6" formatCode="#,##0">
                  <c:v>6908993.416666667</c:v>
                </c:pt>
                <c:pt idx="7" formatCode="#,##0">
                  <c:v>6422002.333333333</c:v>
                </c:pt>
                <c:pt idx="8" formatCode="#,##0">
                  <c:v>10094975.916666666</c:v>
                </c:pt>
                <c:pt idx="9" formatCode="#,##0">
                  <c:v>9708494.666666666</c:v>
                </c:pt>
                <c:pt idx="10" formatCode="#,##0">
                  <c:v>9575408.125</c:v>
                </c:pt>
                <c:pt idx="11" formatCode="_(* #,##0_);_(* \(#,##0\);_(* &quot;-&quot;??_);_(@_)">
                  <c:v>12270686.166666666</c:v>
                </c:pt>
                <c:pt idx="12" formatCode="_(* #,##0_);_(* \(#,##0\);_(* &quot;-&quot;??_);_(@_)">
                  <c:v>13859216.333333334</c:v>
                </c:pt>
                <c:pt idx="13" formatCode="_(* #,##0_);_(* \(#,##0\);_(* &quot;-&quot;??_);_(@_)">
                  <c:v>11598698.083333334</c:v>
                </c:pt>
                <c:pt idx="14" formatCode="_(* #,##0_);_(* \(#,##0\);_(* &quot;-&quot;??_);_(@_)">
                  <c:v>11448842.75</c:v>
                </c:pt>
              </c:numCache>
            </c:numRef>
          </c:val>
        </c:ser>
        <c:ser>
          <c:idx val="26"/>
          <c:order val="25"/>
          <c:tx>
            <c:strRef>
              <c:f>NonConv!$A$27</c:f>
              <c:strCache>
                <c:ptCount val="1"/>
                <c:pt idx="0">
                  <c:v>AMSU-A radiances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NonConv!$B$27:$P$27</c:f>
              <c:numCache>
                <c:formatCode>#,##0</c:formatCode>
                <c:ptCount val="15"/>
                <c:pt idx="0">
                  <c:v>103523.08333333333</c:v>
                </c:pt>
                <c:pt idx="1">
                  <c:v>10106.555555555555</c:v>
                </c:pt>
                <c:pt idx="2">
                  <c:v>137674.08333333334</c:v>
                </c:pt>
                <c:pt idx="3">
                  <c:v>1853576.9166666667</c:v>
                </c:pt>
                <c:pt idx="4">
                  <c:v>3342996.1666666665</c:v>
                </c:pt>
                <c:pt idx="5">
                  <c:v>8287060.5</c:v>
                </c:pt>
                <c:pt idx="6">
                  <c:v>9705991</c:v>
                </c:pt>
                <c:pt idx="7">
                  <c:v>13239539.916666666</c:v>
                </c:pt>
                <c:pt idx="8">
                  <c:v>15495082.166666666</c:v>
                </c:pt>
                <c:pt idx="9">
                  <c:v>15676375</c:v>
                </c:pt>
                <c:pt idx="10">
                  <c:v>14722145.375</c:v>
                </c:pt>
                <c:pt idx="11" formatCode="_(* #,##0_);_(* \(#,##0\);_(* &quot;-&quot;??_);_(@_)">
                  <c:v>16732089.583333334</c:v>
                </c:pt>
                <c:pt idx="12" formatCode="_(* #,##0_);_(* \(#,##0\);_(* &quot;-&quot;??_);_(@_)">
                  <c:v>17324545.166666668</c:v>
                </c:pt>
                <c:pt idx="13">
                  <c:v>14512196.916666666</c:v>
                </c:pt>
                <c:pt idx="14">
                  <c:v>13785889.375</c:v>
                </c:pt>
              </c:numCache>
            </c:numRef>
          </c:val>
        </c:ser>
        <c:ser>
          <c:idx val="27"/>
          <c:order val="26"/>
          <c:tx>
            <c:strRef>
              <c:f>NonConv!$A$28</c:f>
              <c:strCache>
                <c:ptCount val="1"/>
                <c:pt idx="0">
                  <c:v>AMSU-B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NonConv!$B$28:$P$28</c:f>
              <c:numCache>
                <c:formatCode>#,##0</c:formatCode>
                <c:ptCount val="15"/>
                <c:pt idx="0">
                  <c:v>187083.08333333334</c:v>
                </c:pt>
                <c:pt idx="1">
                  <c:v>219736.11111111112</c:v>
                </c:pt>
                <c:pt idx="2">
                  <c:v>1959713.5833333333</c:v>
                </c:pt>
                <c:pt idx="3">
                  <c:v>5947774.25</c:v>
                </c:pt>
                <c:pt idx="4">
                  <c:v>10259892</c:v>
                </c:pt>
                <c:pt idx="5">
                  <c:v>12089108.333333334</c:v>
                </c:pt>
                <c:pt idx="6">
                  <c:v>11021480.166666666</c:v>
                </c:pt>
                <c:pt idx="7">
                  <c:v>10844607</c:v>
                </c:pt>
                <c:pt idx="8">
                  <c:v>16858384.833333332</c:v>
                </c:pt>
                <c:pt idx="9">
                  <c:v>13360599</c:v>
                </c:pt>
                <c:pt idx="10">
                  <c:v>5204123.125</c:v>
                </c:pt>
                <c:pt idx="11" formatCode="_(* #,##0_);_(* \(#,##0\);_(* &quot;-&quot;??_);_(@_)">
                  <c:v>3340166.75</c:v>
                </c:pt>
              </c:numCache>
            </c:numRef>
          </c:val>
        </c:ser>
        <c:ser>
          <c:idx val="28"/>
          <c:order val="27"/>
          <c:tx>
            <c:strRef>
              <c:f>NonConv!$A$29</c:f>
              <c:strCache>
                <c:ptCount val="1"/>
                <c:pt idx="0">
                  <c:v>AIRS radiances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NonConv!$B$29:$P$29</c:f>
              <c:numCache>
                <c:formatCode>General</c:formatCode>
                <c:ptCount val="15"/>
                <c:pt idx="3" formatCode="#,##0">
                  <c:v>26558906.666666668</c:v>
                </c:pt>
                <c:pt idx="4" formatCode="#,##0">
                  <c:v>21386010.666666668</c:v>
                </c:pt>
                <c:pt idx="5" formatCode="#,##0">
                  <c:v>187470704.25</c:v>
                </c:pt>
                <c:pt idx="6" formatCode="#,##0">
                  <c:v>162629081.08333334</c:v>
                </c:pt>
                <c:pt idx="7" formatCode="#,##0">
                  <c:v>173650970.41666666</c:v>
                </c:pt>
                <c:pt idx="8" formatCode="#,##0">
                  <c:v>167798455.66666666</c:v>
                </c:pt>
                <c:pt idx="9" formatCode="#,##0">
                  <c:v>172610287.66666666</c:v>
                </c:pt>
                <c:pt idx="10" formatCode="#,##0">
                  <c:v>179735567</c:v>
                </c:pt>
                <c:pt idx="11" formatCode="_(* #,##0_);_(* \(#,##0\);_(* &quot;-&quot;??_);_(@_)">
                  <c:v>196520375.25</c:v>
                </c:pt>
                <c:pt idx="12" formatCode="_(* #,##0_);_(* \(#,##0\);_(* &quot;-&quot;??_);_(@_)">
                  <c:v>188766547.33333334</c:v>
                </c:pt>
                <c:pt idx="13" formatCode="_(* #,##0_);_(* \(#,##0\);_(* &quot;-&quot;??_);_(@_)">
                  <c:v>158822202.41666666</c:v>
                </c:pt>
                <c:pt idx="14" formatCode="_(* #,##0_);_(* \(#,##0\);_(* &quot;-&quot;??_);_(@_)">
                  <c:v>156072954.75</c:v>
                </c:pt>
              </c:numCache>
            </c:numRef>
          </c:val>
        </c:ser>
        <c:ser>
          <c:idx val="29"/>
          <c:order val="28"/>
          <c:tx>
            <c:strRef>
              <c:f>NonConv!$A$30</c:f>
              <c:strCache>
                <c:ptCount val="1"/>
                <c:pt idx="0">
                  <c:v>AMSR-E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NonConv!$B$30:$P$30</c:f>
              <c:numCache>
                <c:formatCode>General</c:formatCode>
                <c:ptCount val="15"/>
                <c:pt idx="5" formatCode="#,##0">
                  <c:v>24896901</c:v>
                </c:pt>
                <c:pt idx="6" formatCode="#,##0">
                  <c:v>24282538</c:v>
                </c:pt>
                <c:pt idx="7" formatCode="#,##0">
                  <c:v>25382393</c:v>
                </c:pt>
              </c:numCache>
            </c:numRef>
          </c:val>
        </c:ser>
        <c:ser>
          <c:idx val="30"/>
          <c:order val="29"/>
          <c:tx>
            <c:strRef>
              <c:f>NonConv!$A$31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NonConv!$B$31:$P$31</c:f>
              <c:numCache>
                <c:formatCode>General</c:formatCode>
                <c:ptCount val="15"/>
              </c:numCache>
            </c:numRef>
          </c:val>
        </c:ser>
        <c:ser>
          <c:idx val="31"/>
          <c:order val="30"/>
          <c:tx>
            <c:strRef>
              <c:f>NonConv!$A$32</c:f>
              <c:strCache>
                <c:ptCount val="1"/>
                <c:pt idx="0">
                  <c:v>AVHRR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NonConv!$B$32:$P$32</c:f>
              <c:numCache>
                <c:formatCode>General</c:formatCode>
                <c:ptCount val="15"/>
                <c:pt idx="14" formatCode="_(* #,##0_);_(* \(#,##0\);_(* &quot;-&quot;??_);_(@_)">
                  <c:v>6219742.5625</c:v>
                </c:pt>
              </c:numCache>
            </c:numRef>
          </c:val>
        </c:ser>
        <c:ser>
          <c:idx val="40"/>
          <c:order val="31"/>
          <c:tx>
            <c:strRef>
              <c:f>NonConv!$A$32</c:f>
              <c:strCache>
                <c:ptCount val="1"/>
                <c:pt idx="0">
                  <c:v>AVHRR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2"/>
          <c:order val="32"/>
          <c:tx>
            <c:strRef>
              <c:f>NonConv!$A$33</c:f>
              <c:strCache>
                <c:ptCount val="1"/>
                <c:pt idx="0">
                  <c:v>GPS-RO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NonConv!$B$33:$P$33</c:f>
              <c:numCache>
                <c:formatCode>General</c:formatCode>
                <c:ptCount val="15"/>
                <c:pt idx="5" formatCode="#,##0">
                  <c:v>98686</c:v>
                </c:pt>
                <c:pt idx="6" formatCode="#,##0">
                  <c:v>124441.25</c:v>
                </c:pt>
                <c:pt idx="7" formatCode="#,##0">
                  <c:v>161917.66666666666</c:v>
                </c:pt>
                <c:pt idx="8" formatCode="#,##0">
                  <c:v>156039.83333333334</c:v>
                </c:pt>
                <c:pt idx="9" formatCode="#,##0">
                  <c:v>146138.66666666666</c:v>
                </c:pt>
                <c:pt idx="10" formatCode="#,##0">
                  <c:v>111012.2</c:v>
                </c:pt>
                <c:pt idx="11" formatCode="0">
                  <c:v>193283.16666666666</c:v>
                </c:pt>
                <c:pt idx="12" formatCode="_(* #,##0_);_(* \(#,##0\);_(* &quot;-&quot;??_);_(@_)">
                  <c:v>172920.66666666666</c:v>
                </c:pt>
                <c:pt idx="13" formatCode="_(* #,##0_);_(* \(#,##0\);_(* &quot;-&quot;??_);_(@_)">
                  <c:v>168385.41666666666</c:v>
                </c:pt>
                <c:pt idx="14" formatCode="_(* #,##0_);_(* \(#,##0\);_(* &quot;-&quot;??_);_(@_)">
                  <c:v>142070.8125</c:v>
                </c:pt>
              </c:numCache>
            </c:numRef>
          </c:val>
        </c:ser>
        <c:ser>
          <c:idx val="33"/>
          <c:order val="33"/>
          <c:tx>
            <c:strRef>
              <c:f>NonConv!$A$34</c:f>
              <c:strCache>
                <c:ptCount val="1"/>
                <c:pt idx="0">
                  <c:v>GOME ozone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NonConv!$B$34:$P$34</c:f>
              <c:numCache>
                <c:formatCode>General</c:formatCode>
                <c:ptCount val="15"/>
                <c:pt idx="7" formatCode="#,##0">
                  <c:v>25514</c:v>
                </c:pt>
                <c:pt idx="8" formatCode="#,##0">
                  <c:v>51507.25</c:v>
                </c:pt>
                <c:pt idx="9" formatCode="#,##0">
                  <c:v>51817</c:v>
                </c:pt>
                <c:pt idx="10" formatCode="#,##0">
                  <c:v>50088</c:v>
                </c:pt>
                <c:pt idx="11" formatCode="_(* #,##0_);_(* \(#,##0\);_(* &quot;-&quot;??_);_(@_)">
                  <c:v>61030.583333333336</c:v>
                </c:pt>
                <c:pt idx="12" formatCode="_(* #,##0_);_(* \(#,##0\);_(* &quot;-&quot;??_);_(@_)">
                  <c:v>104737.16666666667</c:v>
                </c:pt>
                <c:pt idx="13" formatCode="_(* #,##0_);_(* \(#,##0\);_(* &quot;-&quot;??_);_(@_)">
                  <c:v>104924.91666666667</c:v>
                </c:pt>
                <c:pt idx="14" formatCode="_(* #,##0_);_(* \(#,##0\);_(* &quot;-&quot;??_);_(@_)">
                  <c:v>103873.1875</c:v>
                </c:pt>
              </c:numCache>
            </c:numRef>
          </c:val>
        </c:ser>
        <c:ser>
          <c:idx val="34"/>
          <c:order val="34"/>
          <c:tx>
            <c:strRef>
              <c:f>NonConv!$A$35</c:f>
              <c:strCache>
                <c:ptCount val="1"/>
                <c:pt idx="0">
                  <c:v>IASI radiances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NonConv!$B$35:$P$35</c:f>
              <c:numCache>
                <c:formatCode>General</c:formatCode>
                <c:ptCount val="15"/>
                <c:pt idx="7" formatCode="#,##0">
                  <c:v>178629248.72727272</c:v>
                </c:pt>
                <c:pt idx="8" formatCode="#,##0">
                  <c:v>207956876.66666666</c:v>
                </c:pt>
                <c:pt idx="9" formatCode="#,##0">
                  <c:v>197261851.66666666</c:v>
                </c:pt>
                <c:pt idx="10" formatCode="#,##0">
                  <c:v>188987026.375</c:v>
                </c:pt>
                <c:pt idx="11" formatCode="_(* #,##0_);_(* \(#,##0\);_(* &quot;-&quot;??_);_(@_)">
                  <c:v>276517288.08333331</c:v>
                </c:pt>
                <c:pt idx="12" formatCode="_(* #,##0_);_(* \(#,##0\);_(* &quot;-&quot;??_);_(@_)">
                  <c:v>385886170.83333331</c:v>
                </c:pt>
                <c:pt idx="13" formatCode="_(* #,##0_);_(* \(#,##0\);_(* &quot;-&quot;??_);_(@_)">
                  <c:v>337930362</c:v>
                </c:pt>
                <c:pt idx="14" formatCode="_(* #,##0_);_(* \(#,##0\);_(* &quot;-&quot;??_);_(@_)">
                  <c:v>339277929.6875</c:v>
                </c:pt>
              </c:numCache>
            </c:numRef>
          </c:val>
        </c:ser>
        <c:ser>
          <c:idx val="35"/>
          <c:order val="35"/>
          <c:tx>
            <c:strRef>
              <c:f>NonConv!$A$36</c:f>
              <c:strCache>
                <c:ptCount val="1"/>
                <c:pt idx="0">
                  <c:v>OMI ozone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NonConv!$B$36:$P$36</c:f>
              <c:numCache>
                <c:formatCode>General</c:formatCode>
                <c:ptCount val="15"/>
                <c:pt idx="7" formatCode="#,##0">
                  <c:v>116640</c:v>
                </c:pt>
                <c:pt idx="8" formatCode="#,##0">
                  <c:v>233284.91666666666</c:v>
                </c:pt>
                <c:pt idx="9" formatCode="#,##0">
                  <c:v>232491.33333333334</c:v>
                </c:pt>
                <c:pt idx="10" formatCode="#,##0">
                  <c:v>227757.375</c:v>
                </c:pt>
                <c:pt idx="11" formatCode="_(* #,##0_);_(* \(#,##0\);_(* &quot;-&quot;??_);_(@_)">
                  <c:v>246591.91666666666</c:v>
                </c:pt>
                <c:pt idx="12" formatCode="_(* #,##0_);_(* \(#,##0\);_(* &quot;-&quot;??_);_(@_)">
                  <c:v>241478.08333333334</c:v>
                </c:pt>
                <c:pt idx="13" formatCode="_(* #,##0_);_(* \(#,##0\);_(* &quot;-&quot;??_);_(@_)">
                  <c:v>211774.33333333334</c:v>
                </c:pt>
                <c:pt idx="14" formatCode="_(* #,##0_);_(* \(#,##0\);_(* &quot;-&quot;??_);_(@_)">
                  <c:v>227240.9375</c:v>
                </c:pt>
              </c:numCache>
            </c:numRef>
          </c:val>
        </c:ser>
        <c:ser>
          <c:idx val="36"/>
          <c:order val="36"/>
          <c:tx>
            <c:strRef>
              <c:f>NonConv!$A$37</c:f>
              <c:strCache>
                <c:ptCount val="1"/>
                <c:pt idx="0">
                  <c:v>SEVIRI CSRs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NonConv!$B$37:$P$37</c:f>
              <c:numCache>
                <c:formatCode>General</c:formatCode>
                <c:ptCount val="15"/>
                <c:pt idx="10" formatCode="#,##0">
                  <c:v>1301028.75</c:v>
                </c:pt>
                <c:pt idx="11" formatCode="_(* #,##0_);_(* \(#,##0\);_(* &quot;-&quot;??_);_(@_)">
                  <c:v>1508328.9166666667</c:v>
                </c:pt>
                <c:pt idx="12" formatCode="_(* #,##0_);_(* \(#,##0\);_(* &quot;-&quot;??_);_(@_)">
                  <c:v>1489274.3333333333</c:v>
                </c:pt>
                <c:pt idx="13" formatCode="_(* #,##0_);_(* \(#,##0\);_(* &quot;-&quot;??_);_(@_)">
                  <c:v>1542038.5</c:v>
                </c:pt>
                <c:pt idx="14" formatCode="_(* #,##0_);_(* \(#,##0\);_(* &quot;-&quot;??_);_(@_)">
                  <c:v>1664845.9375</c:v>
                </c:pt>
              </c:numCache>
            </c:numRef>
          </c:val>
        </c:ser>
        <c:ser>
          <c:idx val="37"/>
          <c:order val="37"/>
          <c:tx>
            <c:strRef>
              <c:f>NonConv!$A$38</c:f>
              <c:strCache>
                <c:ptCount val="1"/>
                <c:pt idx="0">
                  <c:v>ATMS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NonConv!$B$38:$P$38</c:f>
              <c:numCache>
                <c:formatCode>General</c:formatCode>
                <c:ptCount val="15"/>
                <c:pt idx="10" formatCode="#,##0">
                  <c:v>502404.5</c:v>
                </c:pt>
                <c:pt idx="11" formatCode="_(* #,##0_);_(* \(#,##0\);_(* &quot;-&quot;??_);_(@_)">
                  <c:v>623478.58333333337</c:v>
                </c:pt>
                <c:pt idx="12" formatCode="_(* #,##0_);_(* \(#,##0\);_(* &quot;-&quot;??_);_(@_)">
                  <c:v>634093.91666666663</c:v>
                </c:pt>
                <c:pt idx="13" formatCode="_(* #,##0_);_(* \(#,##0\);_(* &quot;-&quot;??_);_(@_)">
                  <c:v>604653.16666666663</c:v>
                </c:pt>
                <c:pt idx="14" formatCode="_(* #,##0_);_(* \(#,##0\);_(* &quot;-&quot;??_);_(@_)">
                  <c:v>590650.375</c:v>
                </c:pt>
              </c:numCache>
            </c:numRef>
          </c:val>
        </c:ser>
        <c:ser>
          <c:idx val="0"/>
          <c:order val="38"/>
          <c:tx>
            <c:strRef>
              <c:f>NonConv!$A$39</c:f>
              <c:strCache>
                <c:ptCount val="1"/>
                <c:pt idx="0">
                  <c:v>CRIS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NonConv!$B$39:$P$39</c:f>
              <c:numCache>
                <c:formatCode>General</c:formatCode>
                <c:ptCount val="15"/>
                <c:pt idx="10" formatCode="#,##0">
                  <c:v>69604662</c:v>
                </c:pt>
                <c:pt idx="11" formatCode="#,##0">
                  <c:v>281349737</c:v>
                </c:pt>
                <c:pt idx="12" formatCode="#,##0">
                  <c:v>283344899</c:v>
                </c:pt>
                <c:pt idx="13" formatCode="#,##0">
                  <c:v>289520214.75</c:v>
                </c:pt>
                <c:pt idx="14" formatCode="#,##0">
                  <c:v>278656222.5</c:v>
                </c:pt>
              </c:numCache>
            </c:numRef>
          </c:val>
        </c:ser>
        <c:ser>
          <c:idx val="38"/>
          <c:order val="39"/>
          <c:tx>
            <c:strRef>
              <c:f>NonConv!$A$40</c:f>
              <c:strCache>
                <c:ptCount val="1"/>
                <c:pt idx="0">
                  <c:v>MLS ozone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NonConv!$B$40:$P$40</c:f>
              <c:numCache>
                <c:formatCode>General</c:formatCode>
                <c:ptCount val="15"/>
                <c:pt idx="13" formatCode="_(* #,##0_);_(* \(#,##0\);_(* &quot;-&quot;??_);_(@_)">
                  <c:v>47765.416666666664</c:v>
                </c:pt>
                <c:pt idx="14" formatCode="_(* #,##0_);_(* \(#,##0\);_(* &quot;-&quot;??_);_(@_)">
                  <c:v>39753.5625</c:v>
                </c:pt>
              </c:numCache>
            </c:numRef>
          </c:val>
        </c:ser>
        <c:ser>
          <c:idx val="39"/>
          <c:order val="40"/>
          <c:tx>
            <c:strRef>
              <c:f>NonConv!$A$41</c:f>
              <c:strCache>
                <c:ptCount val="1"/>
                <c:pt idx="0">
                  <c:v>SSM/IS radiances</c:v>
                </c:pt>
              </c:strCache>
            </c:strRef>
          </c:tx>
          <c:invertIfNegative val="0"/>
          <c:cat>
            <c:strRef>
              <c:f>NonConv!$B$1:$P$1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2016-17</c:v>
                </c:pt>
              </c:strCache>
            </c:strRef>
          </c:cat>
          <c:val>
            <c:numRef>
              <c:f>NonConv!$B$41:$P$41</c:f>
              <c:numCache>
                <c:formatCode>General</c:formatCode>
                <c:ptCount val="15"/>
                <c:pt idx="13" formatCode="_(* #,##0_);_(* \(#,##0\);_(* &quot;-&quot;??_);_(@_)">
                  <c:v>34534897.916666664</c:v>
                </c:pt>
                <c:pt idx="14" formatCode="_(* #,##0_);_(* \(#,##0\);_(* &quot;-&quot;??_);_(@_)">
                  <c:v>27463164.75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28639360"/>
        <c:axId val="128641280"/>
        <c:axId val="0"/>
      </c:bar3DChart>
      <c:catAx>
        <c:axId val="12863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YEAR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1356501513793059"/>
              <c:y val="0.9395701603973364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128641280"/>
        <c:crosses val="autoZero"/>
        <c:auto val="1"/>
        <c:lblAlgn val="ctr"/>
        <c:lblOffset val="100"/>
        <c:noMultiLvlLbl val="0"/>
      </c:catAx>
      <c:valAx>
        <c:axId val="12864128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28639360"/>
        <c:crosses val="autoZero"/>
        <c:crossBetween val="between"/>
        <c:dispUnits>
          <c:builtInUnit val="millions"/>
        </c:dispUnits>
      </c:valAx>
    </c:plotArea>
    <c:legend>
      <c:legendPos val="r"/>
      <c:legendEntry>
        <c:idx val="10"/>
        <c:delete val="1"/>
      </c:legendEntry>
      <c:legendEntry>
        <c:idx val="11"/>
        <c:delete val="1"/>
      </c:legendEntry>
      <c:legendEntry>
        <c:idx val="21"/>
        <c:delete val="1"/>
      </c:legendEntry>
      <c:legendEntry>
        <c:idx val="26"/>
        <c:delete val="1"/>
      </c:legendEntry>
      <c:legendEntry>
        <c:idx val="28"/>
        <c:delete val="1"/>
      </c:legendEntry>
      <c:legendEntry>
        <c:idx val="29"/>
        <c:delete val="1"/>
      </c:legendEntry>
      <c:legendEntry>
        <c:idx val="30"/>
        <c:delete val="1"/>
      </c:legendEntry>
      <c:legendEntry>
        <c:idx val="31"/>
        <c:delete val="1"/>
      </c:legendEntry>
      <c:legendEntry>
        <c:idx val="32"/>
        <c:delete val="1"/>
      </c:legendEntry>
      <c:legendEntry>
        <c:idx val="33"/>
        <c:delete val="1"/>
      </c:legendEntry>
      <c:legendEntry>
        <c:idx val="35"/>
        <c:delete val="1"/>
      </c:legendEntry>
      <c:legendEntry>
        <c:idx val="36"/>
        <c:delete val="1"/>
      </c:legendEntry>
      <c:legendEntry>
        <c:idx val="37"/>
        <c:delete val="1"/>
      </c:legendEntry>
      <c:legendEntry>
        <c:idx val="38"/>
        <c:delete val="1"/>
      </c:legendEntry>
      <c:layout>
        <c:manualLayout>
          <c:xMode val="edge"/>
          <c:yMode val="edge"/>
          <c:x val="0.83244675736431084"/>
          <c:y val="3.694627233995762E-2"/>
          <c:w val="0.16755324263568913"/>
          <c:h val="0.90586511434490358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8461099729137E-2"/>
          <c:y val="2.8909797654850338E-2"/>
          <c:w val="0.7668692264232273"/>
          <c:h val="0.8965396886127592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NonconvAssim!$A$2</c:f>
              <c:strCache>
                <c:ptCount val="1"/>
                <c:pt idx="0">
                  <c:v>GOES sndr retr/radiances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NonconvAssim!$B$2:$M$2</c:f>
              <c:numCache>
                <c:formatCode>#,##0</c:formatCode>
                <c:ptCount val="12"/>
                <c:pt idx="0">
                  <c:v>3374.2857142857142</c:v>
                </c:pt>
                <c:pt idx="1">
                  <c:v>2961.3333333333335</c:v>
                </c:pt>
                <c:pt idx="2">
                  <c:v>19473.583333333332</c:v>
                </c:pt>
                <c:pt idx="3">
                  <c:v>30933</c:v>
                </c:pt>
                <c:pt idx="4">
                  <c:v>29492</c:v>
                </c:pt>
                <c:pt idx="5">
                  <c:v>41001</c:v>
                </c:pt>
                <c:pt idx="6">
                  <c:v>21849</c:v>
                </c:pt>
                <c:pt idx="7">
                  <c:v>35178.25</c:v>
                </c:pt>
                <c:pt idx="8" formatCode="_(* #,##0_);_(* \(#,##0\);_(* &quot;-&quot;??_);_(@_)">
                  <c:v>25085.083333333332</c:v>
                </c:pt>
                <c:pt idx="9" formatCode="_(* #,##0_);_(* \(#,##0\);_(* &quot;-&quot;??_);_(@_)">
                  <c:v>24881.833333333332</c:v>
                </c:pt>
                <c:pt idx="10" formatCode="_(* #,##0_);_(* \(#,##0\);_(* &quot;-&quot;??_);_(@_)">
                  <c:v>26254.5</c:v>
                </c:pt>
                <c:pt idx="11" formatCode="_(* #,##0_);_(* \(#,##0\);_(* &quot;-&quot;??_);_(@_)">
                  <c:v>26214.0625</c:v>
                </c:pt>
              </c:numCache>
            </c:numRef>
          </c:val>
        </c:ser>
        <c:ser>
          <c:idx val="2"/>
          <c:order val="1"/>
          <c:tx>
            <c:strRef>
              <c:f>NonconvAssim!$A$3</c:f>
              <c:strCache>
                <c:ptCount val="1"/>
                <c:pt idx="0">
                  <c:v>SBUV ozone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NonconvAssim!$B$3:$M$3</c:f>
              <c:numCache>
                <c:formatCode>#,##0</c:formatCode>
                <c:ptCount val="12"/>
                <c:pt idx="0">
                  <c:v>3974.7142857142858</c:v>
                </c:pt>
                <c:pt idx="1">
                  <c:v>7250.75</c:v>
                </c:pt>
                <c:pt idx="2">
                  <c:v>8132.083333333333</c:v>
                </c:pt>
                <c:pt idx="3">
                  <c:v>12256.416666666666</c:v>
                </c:pt>
                <c:pt idx="4">
                  <c:v>6849.666666666667</c:v>
                </c:pt>
                <c:pt idx="5">
                  <c:v>11739</c:v>
                </c:pt>
                <c:pt idx="6">
                  <c:v>13962</c:v>
                </c:pt>
                <c:pt idx="7">
                  <c:v>15988.25</c:v>
                </c:pt>
                <c:pt idx="8" formatCode="_(* #,##0_);_(* \(#,##0\);_(* &quot;-&quot;??_);_(@_)">
                  <c:v>6304</c:v>
                </c:pt>
                <c:pt idx="9" formatCode="_(* #,##0_);_(* \(#,##0\);_(* &quot;-&quot;??_);_(@_)">
                  <c:v>5145.083333333333</c:v>
                </c:pt>
                <c:pt idx="10" formatCode="_(* #,##0_);_(* \(#,##0\);_(* &quot;-&quot;??_);_(@_)">
                  <c:v>5181.666666666667</c:v>
                </c:pt>
                <c:pt idx="11" formatCode="_(* #,##0_);_(* \(#,##0\);_(* &quot;-&quot;??_);_(@_)">
                  <c:v>5095.125</c:v>
                </c:pt>
              </c:numCache>
            </c:numRef>
          </c:val>
        </c:ser>
        <c:ser>
          <c:idx val="3"/>
          <c:order val="2"/>
          <c:tx>
            <c:strRef>
              <c:f>NonconvAssim!$A$4</c:f>
              <c:strCache>
                <c:ptCount val="1"/>
                <c:pt idx="0">
                  <c:v>AMVs (all sources)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NonconvAssim!$B$4:$M$4</c:f>
              <c:numCache>
                <c:formatCode>#,##0</c:formatCode>
                <c:ptCount val="12"/>
                <c:pt idx="0">
                  <c:v>24166.666666666668</c:v>
                </c:pt>
                <c:pt idx="1">
                  <c:v>23278</c:v>
                </c:pt>
                <c:pt idx="2">
                  <c:v>305574.75</c:v>
                </c:pt>
                <c:pt idx="3">
                  <c:v>283109.91666666669</c:v>
                </c:pt>
                <c:pt idx="4">
                  <c:v>294417</c:v>
                </c:pt>
                <c:pt idx="5">
                  <c:v>320805</c:v>
                </c:pt>
                <c:pt idx="6">
                  <c:v>308875.33333333331</c:v>
                </c:pt>
                <c:pt idx="7">
                  <c:v>322702.5</c:v>
                </c:pt>
                <c:pt idx="8" formatCode="_(* #,##0_);_(* \(#,##0\);_(* &quot;-&quot;??_);_(@_)">
                  <c:v>352560.66666666669</c:v>
                </c:pt>
                <c:pt idx="9" formatCode="_(* #,##0_);_(* \(#,##0\);_(* &quot;-&quot;??_);_(@_)">
                  <c:v>298507.58333333331</c:v>
                </c:pt>
                <c:pt idx="10" formatCode="_(* #,##0_);_(* \(#,##0\);_(* &quot;-&quot;??_);_(@_)">
                  <c:v>608963.08333333337</c:v>
                </c:pt>
                <c:pt idx="11" formatCode="_(* #,##0_);_(* \(#,##0\);_(* &quot;-&quot;??_);_(@_)">
                  <c:v>737057.9375</c:v>
                </c:pt>
              </c:numCache>
            </c:numRef>
          </c:val>
        </c:ser>
        <c:ser>
          <c:idx val="4"/>
          <c:order val="3"/>
          <c:tx>
            <c:strRef>
              <c:f>NonconvAssim!$A$5</c:f>
              <c:strCache>
                <c:ptCount val="1"/>
                <c:pt idx="0">
                  <c:v>QuikSCAT winds 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NonconvAssim!$B$5:$M$5</c:f>
              <c:numCache>
                <c:formatCode>#,##0</c:formatCode>
                <c:ptCount val="12"/>
                <c:pt idx="0">
                  <c:v>87318</c:v>
                </c:pt>
                <c:pt idx="1">
                  <c:v>108322.25</c:v>
                </c:pt>
                <c:pt idx="2">
                  <c:v>46198.25</c:v>
                </c:pt>
                <c:pt idx="3">
                  <c:v>28283.333333333332</c:v>
                </c:pt>
                <c:pt idx="4">
                  <c:v>32154.75</c:v>
                </c:pt>
              </c:numCache>
            </c:numRef>
          </c:val>
        </c:ser>
        <c:ser>
          <c:idx val="5"/>
          <c:order val="4"/>
          <c:tx>
            <c:strRef>
              <c:f>NonconvAssim!$A$6</c:f>
              <c:strCache>
                <c:ptCount val="1"/>
                <c:pt idx="0">
                  <c:v>SSM/I tpw &amp; wspd product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NonconvAssim!$B$6:$M$6</c:f>
              <c:numCache>
                <c:formatCode>#,##0</c:formatCode>
                <c:ptCount val="12"/>
                <c:pt idx="0">
                  <c:v>151310</c:v>
                </c:pt>
                <c:pt idx="1">
                  <c:v>138224.16666666666</c:v>
                </c:pt>
              </c:numCache>
            </c:numRef>
          </c:val>
        </c:ser>
        <c:ser>
          <c:idx val="6"/>
          <c:order val="5"/>
          <c:tx>
            <c:strRef>
              <c:f>NonconvAssim!$A$7</c:f>
              <c:strCache>
                <c:ptCount val="1"/>
                <c:pt idx="0">
                  <c:v>SSM/I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NonconvAssim!$B$7:$M$7</c:f>
              <c:numCache>
                <c:formatCode>General</c:formatCode>
                <c:ptCount val="12"/>
                <c:pt idx="2" formatCode="#,##0">
                  <c:v>57038.333333333336</c:v>
                </c:pt>
              </c:numCache>
            </c:numRef>
          </c:val>
        </c:ser>
        <c:ser>
          <c:idx val="7"/>
          <c:order val="6"/>
          <c:tx>
            <c:strRef>
              <c:f>NonconvAssim!$A$8</c:f>
              <c:strCache>
                <c:ptCount val="1"/>
                <c:pt idx="0">
                  <c:v>SSM/I rain rate product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NonconvAssim!$B$8:$M$8</c:f>
              <c:numCache>
                <c:formatCode>#,##0</c:formatCode>
                <c:ptCount val="12"/>
                <c:pt idx="0">
                  <c:v>21456.142857142859</c:v>
                </c:pt>
                <c:pt idx="1">
                  <c:v>27746.5</c:v>
                </c:pt>
                <c:pt idx="2">
                  <c:v>55047</c:v>
                </c:pt>
                <c:pt idx="3">
                  <c:v>59525.666666666664</c:v>
                </c:pt>
                <c:pt idx="4">
                  <c:v>50646.083333333336</c:v>
                </c:pt>
              </c:numCache>
            </c:numRef>
          </c:val>
        </c:ser>
        <c:ser>
          <c:idx val="8"/>
          <c:order val="7"/>
          <c:tx>
            <c:strRef>
              <c:f>NonconvAssim!$A$9</c:f>
              <c:strCache>
                <c:ptCount val="1"/>
                <c:pt idx="0">
                  <c:v>GPS-RO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NonconvAssim!$B$9:$M$9</c:f>
              <c:numCache>
                <c:formatCode>General</c:formatCode>
                <c:ptCount val="12"/>
                <c:pt idx="2" formatCode="#,##0">
                  <c:v>34007.333333333336</c:v>
                </c:pt>
                <c:pt idx="3" formatCode="#,##0">
                  <c:v>45728.166666666664</c:v>
                </c:pt>
                <c:pt idx="4" formatCode="#,##0">
                  <c:v>46726.75</c:v>
                </c:pt>
                <c:pt idx="5" formatCode="#,##0">
                  <c:v>58874</c:v>
                </c:pt>
                <c:pt idx="6" formatCode="#,##0">
                  <c:v>59323.666666666664</c:v>
                </c:pt>
                <c:pt idx="7" formatCode="#,##0">
                  <c:v>51995.4</c:v>
                </c:pt>
                <c:pt idx="8" formatCode="_(* #,##0_);_(* \(#,##0\);_(* &quot;-&quot;??_);_(@_)">
                  <c:v>138673.5</c:v>
                </c:pt>
                <c:pt idx="9" formatCode="_(* #,##0_);_(* \(#,##0\);_(* &quot;-&quot;??_);_(@_)">
                  <c:v>129180.5</c:v>
                </c:pt>
                <c:pt idx="10" formatCode="_(* #,##0_);_(* \(#,##0\);_(* &quot;-&quot;??_);_(@_)">
                  <c:v>119794.25</c:v>
                </c:pt>
                <c:pt idx="11" formatCode="_(* #,##0_);_(* \(#,##0\);_(* &quot;-&quot;??_);_(@_)">
                  <c:v>97702.25</c:v>
                </c:pt>
              </c:numCache>
            </c:numRef>
          </c:val>
        </c:ser>
        <c:ser>
          <c:idx val="9"/>
          <c:order val="8"/>
          <c:tx>
            <c:strRef>
              <c:f>NonconvAssim!$A$10</c:f>
              <c:strCache>
                <c:ptCount val="1"/>
                <c:pt idx="0">
                  <c:v>TRMM TMI rain rate product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NonconvAssim!$B$10:$M$10</c:f>
              <c:numCache>
                <c:formatCode>#,##0</c:formatCode>
                <c:ptCount val="12"/>
                <c:pt idx="0">
                  <c:v>150420.71428571429</c:v>
                </c:pt>
                <c:pt idx="1">
                  <c:v>238409.33333333334</c:v>
                </c:pt>
                <c:pt idx="2">
                  <c:v>750202.91666666663</c:v>
                </c:pt>
                <c:pt idx="3">
                  <c:v>1205.5</c:v>
                </c:pt>
                <c:pt idx="4">
                  <c:v>1136.6666666666667</c:v>
                </c:pt>
                <c:pt idx="5">
                  <c:v>1240</c:v>
                </c:pt>
                <c:pt idx="6">
                  <c:v>1584.3333333333333</c:v>
                </c:pt>
                <c:pt idx="7">
                  <c:v>1412</c:v>
                </c:pt>
                <c:pt idx="8" formatCode="_(* #,##0_);_(* \(#,##0\);_(* &quot;-&quot;??_);_(@_)">
                  <c:v>1484.4166666666667</c:v>
                </c:pt>
                <c:pt idx="9" formatCode="_(* #,##0_);_(* \(#,##0\);_(* &quot;-&quot;??_);_(@_)">
                  <c:v>1432.1666666666667</c:v>
                </c:pt>
                <c:pt idx="10" formatCode="_(* #,##0_);_(* \(#,##0\);_(* &quot;-&quot;??_);_(@_)">
                  <c:v>54.666666666666664</c:v>
                </c:pt>
              </c:numCache>
            </c:numRef>
          </c:val>
        </c:ser>
        <c:ser>
          <c:idx val="10"/>
          <c:order val="9"/>
          <c:tx>
            <c:strRef>
              <c:f>NonconvAssim!$A$11</c:f>
              <c:strCache>
                <c:ptCount val="1"/>
                <c:pt idx="0">
                  <c:v>HIRS-2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NonconvAssim!$B$11:$M$11</c:f>
              <c:numCache>
                <c:formatCode>#,##0</c:formatCode>
                <c:ptCount val="12"/>
                <c:pt idx="0">
                  <c:v>12429.428571428571</c:v>
                </c:pt>
                <c:pt idx="1">
                  <c:v>7791.083333333333</c:v>
                </c:pt>
              </c:numCache>
            </c:numRef>
          </c:val>
        </c:ser>
        <c:ser>
          <c:idx val="11"/>
          <c:order val="10"/>
          <c:tx>
            <c:strRef>
              <c:f>NonconvAssim!$A$12</c:f>
              <c:strCache>
                <c:ptCount val="1"/>
                <c:pt idx="0">
                  <c:v>HIRS-3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NonconvAssim!$B$12:$M$12</c:f>
              <c:numCache>
                <c:formatCode>#,##0</c:formatCode>
                <c:ptCount val="12"/>
                <c:pt idx="0">
                  <c:v>14660.428571428571</c:v>
                </c:pt>
                <c:pt idx="1">
                  <c:v>13469.75</c:v>
                </c:pt>
                <c:pt idx="2">
                  <c:v>35087.333333333336</c:v>
                </c:pt>
                <c:pt idx="3">
                  <c:v>37578.916666666664</c:v>
                </c:pt>
                <c:pt idx="4">
                  <c:v>35204.25</c:v>
                </c:pt>
                <c:pt idx="5">
                  <c:v>48194</c:v>
                </c:pt>
                <c:pt idx="6">
                  <c:v>49214.666666666664</c:v>
                </c:pt>
              </c:numCache>
            </c:numRef>
          </c:val>
        </c:ser>
        <c:ser>
          <c:idx val="12"/>
          <c:order val="11"/>
          <c:tx>
            <c:strRef>
              <c:f>NonconvAssim!$A$13</c:f>
              <c:strCache>
                <c:ptCount val="1"/>
                <c:pt idx="0">
                  <c:v>HIRS-4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NonconvAssim!$B$13:$M$13</c:f>
              <c:numCache>
                <c:formatCode>General</c:formatCode>
                <c:ptCount val="12"/>
                <c:pt idx="2" formatCode="#,##0">
                  <c:v>35823.375</c:v>
                </c:pt>
                <c:pt idx="3" formatCode="#,##0">
                  <c:v>38620.5</c:v>
                </c:pt>
                <c:pt idx="4" formatCode="#,##0">
                  <c:v>39099.083333333336</c:v>
                </c:pt>
                <c:pt idx="5" formatCode="#,##0">
                  <c:v>115188</c:v>
                </c:pt>
                <c:pt idx="6" formatCode="#,##0">
                  <c:v>116729</c:v>
                </c:pt>
                <c:pt idx="7" formatCode="#,##0">
                  <c:v>113930.125</c:v>
                </c:pt>
                <c:pt idx="8" formatCode="_(* #,##0_);_(* \(#,##0\);_(* &quot;-&quot;??_);_(@_)">
                  <c:v>89626.166666666672</c:v>
                </c:pt>
                <c:pt idx="9" formatCode="_(* #,##0_);_(* \(#,##0\);_(* &quot;-&quot;??_);_(@_)">
                  <c:v>58287.5</c:v>
                </c:pt>
                <c:pt idx="10" formatCode="#,##0">
                  <c:v>48191.416666666664</c:v>
                </c:pt>
                <c:pt idx="11" formatCode="#,##0">
                  <c:v>23096.375</c:v>
                </c:pt>
              </c:numCache>
            </c:numRef>
          </c:val>
        </c:ser>
        <c:ser>
          <c:idx val="13"/>
          <c:order val="12"/>
          <c:tx>
            <c:strRef>
              <c:f>NonconvAssim!$A$14</c:f>
              <c:strCache>
                <c:ptCount val="1"/>
                <c:pt idx="0">
                  <c:v>AMSU-A radiances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NonconvAssim!$B$14:$M$14</c:f>
              <c:numCache>
                <c:formatCode>#,##0</c:formatCode>
                <c:ptCount val="12"/>
                <c:pt idx="0">
                  <c:v>284497.85714285716</c:v>
                </c:pt>
                <c:pt idx="1">
                  <c:v>317860</c:v>
                </c:pt>
                <c:pt idx="2">
                  <c:v>467407.91666666669</c:v>
                </c:pt>
                <c:pt idx="3">
                  <c:v>468040.83333333331</c:v>
                </c:pt>
                <c:pt idx="4">
                  <c:v>459925.91666666669</c:v>
                </c:pt>
                <c:pt idx="5">
                  <c:v>545074</c:v>
                </c:pt>
                <c:pt idx="6">
                  <c:v>599323.66666666663</c:v>
                </c:pt>
                <c:pt idx="7">
                  <c:v>590773</c:v>
                </c:pt>
                <c:pt idx="8" formatCode="#,##0.00">
                  <c:v>670065</c:v>
                </c:pt>
                <c:pt idx="9" formatCode="#,##0.00">
                  <c:v>759264</c:v>
                </c:pt>
                <c:pt idx="10" formatCode="#,##0.00">
                  <c:v>498790.66666666669</c:v>
                </c:pt>
                <c:pt idx="11" formatCode="#,##0.00">
                  <c:v>462421.5</c:v>
                </c:pt>
              </c:numCache>
            </c:numRef>
          </c:val>
        </c:ser>
        <c:ser>
          <c:idx val="14"/>
          <c:order val="13"/>
          <c:tx>
            <c:strRef>
              <c:f>NonconvAssim!$A$15</c:f>
              <c:strCache>
                <c:ptCount val="1"/>
                <c:pt idx="0">
                  <c:v>AMSU-B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NonconvAssim!$B$15:$M$15</c:f>
              <c:numCache>
                <c:formatCode>#,##0</c:formatCode>
                <c:ptCount val="12"/>
                <c:pt idx="0">
                  <c:v>35757.857142857145</c:v>
                </c:pt>
                <c:pt idx="1">
                  <c:v>31432.333333333332</c:v>
                </c:pt>
                <c:pt idx="2">
                  <c:v>44040.333333333336</c:v>
                </c:pt>
                <c:pt idx="3">
                  <c:v>49492.416666666664</c:v>
                </c:pt>
                <c:pt idx="4">
                  <c:v>36487</c:v>
                </c:pt>
                <c:pt idx="5">
                  <c:v>31622</c:v>
                </c:pt>
              </c:numCache>
            </c:numRef>
          </c:val>
        </c:ser>
        <c:ser>
          <c:idx val="15"/>
          <c:order val="14"/>
          <c:tx>
            <c:strRef>
              <c:f>NonconvAssim!$A$16</c:f>
              <c:strCache>
                <c:ptCount val="1"/>
                <c:pt idx="0">
                  <c:v>MHS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NonconvAssim!$B$16:$M$16</c:f>
              <c:numCache>
                <c:formatCode>General</c:formatCode>
                <c:ptCount val="12"/>
                <c:pt idx="2" formatCode="#,##0">
                  <c:v>32013.5</c:v>
                </c:pt>
                <c:pt idx="3" formatCode="#,##0">
                  <c:v>35294.75</c:v>
                </c:pt>
                <c:pt idx="4" formatCode="#,##0">
                  <c:v>37939.583333333336</c:v>
                </c:pt>
                <c:pt idx="5" formatCode="#,##0">
                  <c:v>88235</c:v>
                </c:pt>
                <c:pt idx="6" formatCode="#,##0">
                  <c:v>106617.66666666667</c:v>
                </c:pt>
                <c:pt idx="7" formatCode="#,##0">
                  <c:v>114972.5</c:v>
                </c:pt>
                <c:pt idx="8" formatCode="_(* #,##0_);_(* \(#,##0\);_(* &quot;-&quot;??_);_(@_)">
                  <c:v>105686.08333333333</c:v>
                </c:pt>
                <c:pt idx="9" formatCode="_(* #,##0_);_(* \(#,##0\);_(* &quot;-&quot;??_);_(@_)">
                  <c:v>125089.25</c:v>
                </c:pt>
                <c:pt idx="10" formatCode="_(* #,##0_);_(* \(#,##0\);_(* &quot;-&quot;??_);_(@_)">
                  <c:v>97406.416666666672</c:v>
                </c:pt>
                <c:pt idx="11" formatCode="_(* #,##0_);_(* \(#,##0\);_(* &quot;-&quot;??_);_(@_)">
                  <c:v>99457.0625</c:v>
                </c:pt>
              </c:numCache>
            </c:numRef>
          </c:val>
        </c:ser>
        <c:ser>
          <c:idx val="16"/>
          <c:order val="15"/>
          <c:tx>
            <c:strRef>
              <c:f>NonconvAssim!$A$17</c:f>
              <c:strCache>
                <c:ptCount val="1"/>
                <c:pt idx="0">
                  <c:v>AIRS radiances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NonconvAssim!$B$17:$M$17</c:f>
              <c:numCache>
                <c:formatCode>#,##0</c:formatCode>
                <c:ptCount val="12"/>
                <c:pt idx="0">
                  <c:v>585497.57142857148</c:v>
                </c:pt>
                <c:pt idx="1">
                  <c:v>543292.75</c:v>
                </c:pt>
                <c:pt idx="2">
                  <c:v>519063.41666666669</c:v>
                </c:pt>
                <c:pt idx="3">
                  <c:v>464580.91666666669</c:v>
                </c:pt>
                <c:pt idx="4">
                  <c:v>395128.75</c:v>
                </c:pt>
                <c:pt idx="5">
                  <c:v>195085</c:v>
                </c:pt>
                <c:pt idx="6">
                  <c:v>631240</c:v>
                </c:pt>
                <c:pt idx="7">
                  <c:v>1230980</c:v>
                </c:pt>
                <c:pt idx="8" formatCode="_(* #,##0_);_(* \(#,##0\);_(* &quot;-&quot;??_);_(@_)">
                  <c:v>713840.91666666663</c:v>
                </c:pt>
                <c:pt idx="9" formatCode="_(* #,##0_);_(* \(#,##0\);_(* &quot;-&quot;??_);_(@_)">
                  <c:v>681638.75</c:v>
                </c:pt>
                <c:pt idx="10" formatCode="_(* #,##0_);_(* \(#,##0\);_(* &quot;-&quot;??_);_(@_)">
                  <c:v>539115.91666666663</c:v>
                </c:pt>
                <c:pt idx="11" formatCode="_(* #,##0_);_(* \(#,##0\);_(* &quot;-&quot;??_);_(@_)">
                  <c:v>525886.625</c:v>
                </c:pt>
              </c:numCache>
            </c:numRef>
          </c:val>
        </c:ser>
        <c:ser>
          <c:idx val="17"/>
          <c:order val="16"/>
          <c:tx>
            <c:strRef>
              <c:f>NonconvAssim!$A$18</c:f>
              <c:strCache>
                <c:ptCount val="1"/>
                <c:pt idx="0">
                  <c:v>IASI radiances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NonconvAssim!$B$18:$M$18</c:f>
              <c:numCache>
                <c:formatCode>General</c:formatCode>
                <c:ptCount val="12"/>
                <c:pt idx="4" formatCode="#,##0">
                  <c:v>672678.83333333337</c:v>
                </c:pt>
                <c:pt idx="5" formatCode="#,##0">
                  <c:v>1179781</c:v>
                </c:pt>
                <c:pt idx="6" formatCode="#,##0">
                  <c:v>1188148.3333333333</c:v>
                </c:pt>
                <c:pt idx="7" formatCode="#,##0">
                  <c:v>1151349.25</c:v>
                </c:pt>
                <c:pt idx="8" formatCode="_(* #,##0_);_(* \(#,##0\);_(* &quot;-&quot;??_);_(@_)">
                  <c:v>1183198.8333333333</c:v>
                </c:pt>
                <c:pt idx="9" formatCode="_(* #,##0_);_(* \(#,##0\);_(* &quot;-&quot;??_);_(@_)">
                  <c:v>1173442.5833333333</c:v>
                </c:pt>
                <c:pt idx="10" formatCode="_(* #,##0_);_(* \(#,##0\);_(* &quot;-&quot;??_);_(@_)">
                  <c:v>1961373.1666666667</c:v>
                </c:pt>
                <c:pt idx="11" formatCode="_(* #,##0_);_(* \(#,##0\);_(* &quot;-&quot;??_);_(@_)">
                  <c:v>1977256.5</c:v>
                </c:pt>
              </c:numCache>
            </c:numRef>
          </c:val>
        </c:ser>
        <c:ser>
          <c:idx val="18"/>
          <c:order val="17"/>
          <c:tx>
            <c:strRef>
              <c:f>NonconvAssim!$A$19</c:f>
              <c:strCache>
                <c:ptCount val="1"/>
                <c:pt idx="0">
                  <c:v>OMI ozone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NonconvAssim!$B$19:$M$19</c:f>
              <c:numCache>
                <c:formatCode>General</c:formatCode>
                <c:ptCount val="12"/>
                <c:pt idx="4" formatCode="#,##0">
                  <c:v>1314</c:v>
                </c:pt>
                <c:pt idx="5" formatCode="#,##0">
                  <c:v>2672</c:v>
                </c:pt>
                <c:pt idx="6" formatCode="#,##0">
                  <c:v>2529.6666666666665</c:v>
                </c:pt>
                <c:pt idx="7" formatCode="#,##0">
                  <c:v>2242.125</c:v>
                </c:pt>
                <c:pt idx="8" formatCode="_(* #,##0_);_(* \(#,##0\);_(* &quot;-&quot;??_);_(@_)">
                  <c:v>2367.5833333333335</c:v>
                </c:pt>
                <c:pt idx="9" formatCode="_(* #,##0_);_(* \(#,##0\);_(* &quot;-&quot;??_);_(@_)">
                  <c:v>2308.5</c:v>
                </c:pt>
                <c:pt idx="10" formatCode="_(* #,##0_);_(* \(#,##0\);_(* &quot;-&quot;??_);_(@_)">
                  <c:v>2339.9166666666665</c:v>
                </c:pt>
                <c:pt idx="11" formatCode="_(* #,##0_);_(* \(#,##0\);_(* &quot;-&quot;??_);_(@_)">
                  <c:v>2179</c:v>
                </c:pt>
              </c:numCache>
            </c:numRef>
          </c:val>
        </c:ser>
        <c:ser>
          <c:idx val="19"/>
          <c:order val="18"/>
          <c:tx>
            <c:strRef>
              <c:f>NonconvAssim!$A$20</c:f>
              <c:strCache>
                <c:ptCount val="1"/>
                <c:pt idx="0">
                  <c:v>ATMS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NonconvAssim!$B$20:$M$20</c:f>
              <c:numCache>
                <c:formatCode>General</c:formatCode>
                <c:ptCount val="12"/>
                <c:pt idx="7" formatCode="#,##0">
                  <c:v>142005.25</c:v>
                </c:pt>
                <c:pt idx="8" formatCode="_(* #,##0_);_(* \(#,##0\);_(* &quot;-&quot;??_);_(@_)">
                  <c:v>173597.41666666666</c:v>
                </c:pt>
                <c:pt idx="9" formatCode="_(* #,##0_);_(* \(#,##0\);_(* &quot;-&quot;??_);_(@_)">
                  <c:v>176213.5</c:v>
                </c:pt>
                <c:pt idx="10" formatCode="_(* #,##0_);_(* \(#,##0\);_(* &quot;-&quot;??_);_(@_)">
                  <c:v>150051.25</c:v>
                </c:pt>
                <c:pt idx="11" formatCode="_(* #,##0_);_(* \(#,##0\);_(* &quot;-&quot;??_);_(@_)">
                  <c:v>149097.375</c:v>
                </c:pt>
              </c:numCache>
            </c:numRef>
          </c:val>
        </c:ser>
        <c:ser>
          <c:idx val="20"/>
          <c:order val="19"/>
          <c:tx>
            <c:strRef>
              <c:f>NonconvAssim!$A$21</c:f>
              <c:strCache>
                <c:ptCount val="1"/>
                <c:pt idx="0">
                  <c:v>SEVIRI CSRs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NonconvAssim!$B$21:$M$21</c:f>
              <c:numCache>
                <c:formatCode>General</c:formatCode>
                <c:ptCount val="12"/>
                <c:pt idx="7" formatCode="#,##0">
                  <c:v>5900</c:v>
                </c:pt>
                <c:pt idx="8" formatCode="_(* #,##0_);_(* \(#,##0\);_(* &quot;-&quot;??_);_(@_)">
                  <c:v>2804.4166666666665</c:v>
                </c:pt>
                <c:pt idx="9" formatCode="_(* #,##0_);_(* \(#,##0\);_(* &quot;-&quot;??_);_(@_)">
                  <c:v>6461.5</c:v>
                </c:pt>
                <c:pt idx="10" formatCode="_(* #,##0_);_(* \(#,##0\);_(* &quot;-&quot;??_);_(@_)">
                  <c:v>6750.416666666667</c:v>
                </c:pt>
                <c:pt idx="11" formatCode="_(* #,##0_);_(* \(#,##0\);_(* &quot;-&quot;??_);_(@_)">
                  <c:v>6827.3125</c:v>
                </c:pt>
              </c:numCache>
            </c:numRef>
          </c:val>
        </c:ser>
        <c:ser>
          <c:idx val="0"/>
          <c:order val="20"/>
          <c:tx>
            <c:strRef>
              <c:f>NonconvAssim!$A$22</c:f>
              <c:strCache>
                <c:ptCount val="1"/>
                <c:pt idx="0">
                  <c:v>CRIS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NonconvAssim!$B$22:$M$22</c:f>
              <c:numCache>
                <c:formatCode>General</c:formatCode>
                <c:ptCount val="12"/>
                <c:pt idx="8" formatCode="_(* #,##0_);_(* \(#,##0\);_(* &quot;-&quot;??_);_(@_)">
                  <c:v>97841.583333333328</c:v>
                </c:pt>
                <c:pt idx="9" formatCode="_(* #,##0_);_(* \(#,##0\);_(* &quot;-&quot;??_);_(@_)">
                  <c:v>266347.91666666669</c:v>
                </c:pt>
                <c:pt idx="10" formatCode="_(* #,##0_);_(* \(#,##0\);_(* &quot;-&quot;??_);_(@_)">
                  <c:v>271190.75</c:v>
                </c:pt>
                <c:pt idx="11" formatCode="_(* #,##0_);_(* \(#,##0\);_(* &quot;-&quot;??_);_(@_)">
                  <c:v>270788.5</c:v>
                </c:pt>
              </c:numCache>
            </c:numRef>
          </c:val>
        </c:ser>
        <c:ser>
          <c:idx val="21"/>
          <c:order val="21"/>
          <c:tx>
            <c:strRef>
              <c:f>NonconvAssim!$A$23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NonconvAssim!$B$23:$M$23</c:f>
              <c:numCache>
                <c:formatCode>General</c:formatCode>
                <c:ptCount val="12"/>
              </c:numCache>
            </c:numRef>
          </c:val>
        </c:ser>
        <c:ser>
          <c:idx val="22"/>
          <c:order val="22"/>
          <c:tx>
            <c:strRef>
              <c:f>NonconvAssim!$A$24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NonconvAssim!$B$24:$M$24</c:f>
              <c:numCache>
                <c:formatCode>General</c:formatCode>
                <c:ptCount val="12"/>
              </c:numCache>
            </c:numRef>
          </c:val>
        </c:ser>
        <c:ser>
          <c:idx val="23"/>
          <c:order val="23"/>
          <c:tx>
            <c:strRef>
              <c:f>NonconvAssim!$A$25</c:f>
              <c:strCache>
                <c:ptCount val="1"/>
                <c:pt idx="0">
                  <c:v>SSM/IS radiances</c:v>
                </c:pt>
              </c:strCache>
            </c:strRef>
          </c:tx>
          <c:invertIfNegative val="0"/>
          <c:cat>
            <c:strRef>
              <c:f>NonconvAssim!$B$1:$M$1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2016-17</c:v>
                </c:pt>
              </c:strCache>
            </c:strRef>
          </c:cat>
          <c:val>
            <c:numRef>
              <c:f>NonconvAssim!$B$25:$M$25</c:f>
              <c:numCache>
                <c:formatCode>General</c:formatCode>
                <c:ptCount val="12"/>
                <c:pt idx="10" formatCode="_(* #,##0_);_(* \(#,##0\);_(* &quot;-&quot;??_);_(@_)">
                  <c:v>70982.333333333328</c:v>
                </c:pt>
                <c:pt idx="11" formatCode="_(* #,##0_);_(* \(#,##0\);_(* &quot;-&quot;??_);_(@_)">
                  <c:v>46910.625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4281856"/>
        <c:axId val="32842112"/>
        <c:axId val="0"/>
      </c:bar3DChart>
      <c:catAx>
        <c:axId val="1342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842112"/>
        <c:crosses val="autoZero"/>
        <c:auto val="1"/>
        <c:lblAlgn val="ctr"/>
        <c:lblOffset val="100"/>
        <c:noMultiLvlLbl val="0"/>
      </c:catAx>
      <c:valAx>
        <c:axId val="32842112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134281856"/>
        <c:crosses val="autoZero"/>
        <c:crossBetween val="between"/>
        <c:majorUnit val="500000"/>
        <c:dispUnits>
          <c:builtInUnit val="millions"/>
        </c:dispUnits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3638391059622386"/>
          <c:y val="3.4655840195078384E-2"/>
          <c:w val="0.15450012184976344"/>
          <c:h val="0.96492505313754295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CC8E9-FBE2-421E-9887-A22EFE7BDA3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076499-EEE1-41D1-9747-447D0A5DA440}">
      <dgm:prSet custT="1"/>
      <dgm:spPr/>
      <dgm:t>
        <a:bodyPr/>
        <a:lstStyle/>
        <a:p>
          <a:pPr rtl="0"/>
          <a:r>
            <a:rPr lang="en-US" sz="2800" i="1" dirty="0" smtClean="0">
              <a:latin typeface="Arial Narrow" pitchFamily="34" charset="0"/>
            </a:rPr>
            <a:t>Where America’s Climate, Weather, Ocean, and Space Prediction Services Begin”</a:t>
          </a:r>
          <a:endParaRPr lang="en-US" sz="2800" i="1" dirty="0">
            <a:latin typeface="Arial Narrow" pitchFamily="34" charset="0"/>
          </a:endParaRPr>
        </a:p>
      </dgm:t>
    </dgm:pt>
    <dgm:pt modelId="{69AC9052-ED8A-4BAE-BDC9-3A4441A1E1A1}" type="parTrans" cxnId="{4E140506-A7DE-4476-8B04-2A9B78D3E321}">
      <dgm:prSet/>
      <dgm:spPr/>
      <dgm:t>
        <a:bodyPr/>
        <a:lstStyle/>
        <a:p>
          <a:endParaRPr lang="en-US"/>
        </a:p>
      </dgm:t>
    </dgm:pt>
    <dgm:pt modelId="{8BAAC3D5-CA5F-4384-8DAD-8EB45E473D6C}" type="sibTrans" cxnId="{4E140506-A7DE-4476-8B04-2A9B78D3E321}">
      <dgm:prSet/>
      <dgm:spPr/>
      <dgm:t>
        <a:bodyPr/>
        <a:lstStyle/>
        <a:p>
          <a:endParaRPr lang="en-US"/>
        </a:p>
      </dgm:t>
    </dgm:pt>
    <dgm:pt modelId="{88C8221A-3D92-4ECA-B021-85155A335342}" type="pres">
      <dgm:prSet presAssocID="{960CC8E9-FBE2-421E-9887-A22EFE7BD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45EF2-8C78-4B7E-AEBF-AE967335D04B}" type="pres">
      <dgm:prSet presAssocID="{8D076499-EEE1-41D1-9747-447D0A5DA440}" presName="parentText" presStyleLbl="node1" presStyleIdx="0" presStyleCnt="1" custScaleY="149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86F73-1639-7C4A-959A-7DAD8E2E45EB}" type="presOf" srcId="{8D076499-EEE1-41D1-9747-447D0A5DA440}" destId="{9BA45EF2-8C78-4B7E-AEBF-AE967335D04B}" srcOrd="0" destOrd="0" presId="urn:microsoft.com/office/officeart/2005/8/layout/vList2"/>
    <dgm:cxn modelId="{D63D5A6F-7957-E248-8127-1BDB577F7606}" type="presOf" srcId="{960CC8E9-FBE2-421E-9887-A22EFE7BDA32}" destId="{88C8221A-3D92-4ECA-B021-85155A335342}" srcOrd="0" destOrd="0" presId="urn:microsoft.com/office/officeart/2005/8/layout/vList2"/>
    <dgm:cxn modelId="{4E140506-A7DE-4476-8B04-2A9B78D3E321}" srcId="{960CC8E9-FBE2-421E-9887-A22EFE7BDA32}" destId="{8D076499-EEE1-41D1-9747-447D0A5DA440}" srcOrd="0" destOrd="0" parTransId="{69AC9052-ED8A-4BAE-BDC9-3A4441A1E1A1}" sibTransId="{8BAAC3D5-CA5F-4384-8DAD-8EB45E473D6C}"/>
    <dgm:cxn modelId="{32927C7B-056E-9648-BE2F-6966F615E082}" type="presParOf" srcId="{88C8221A-3D92-4ECA-B021-85155A335342}" destId="{9BA45EF2-8C78-4B7E-AEBF-AE967335D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734FE4-BA0B-034D-930E-6B4B1D4C4B0A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9D2944-92A0-8F4A-A439-AE57BFC8E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C45E92-D305-0C42-8700-4A184F551715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6F016F-C2D0-404A-A566-2668DD275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68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8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7"/>
            <a:fld id="{79625B19-1A9F-4C4E-ACD9-26B52DF63211}" type="slidenum">
              <a:rPr lang="en-US" smtClean="0"/>
              <a:pPr defTabSz="939807"/>
              <a:t>10</a:t>
            </a:fld>
            <a:endParaRPr lang="en-US" dirty="0" smtClean="0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55189" y="8817760"/>
            <a:ext cx="2991520" cy="4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5" tIns="0" rIns="19025" bIns="0" anchor="b"/>
          <a:lstStyle/>
          <a:p>
            <a:pPr algn="r" defTabSz="938211" eaLnBrk="0" hangingPunct="0"/>
            <a:fld id="{2321AD48-7CD0-484D-9E93-D3C01C93E963}" type="slidenum">
              <a:rPr lang="en-US" sz="1000" i="1"/>
              <a:pPr algn="r" defTabSz="938211" eaLnBrk="0" hangingPunct="0"/>
              <a:t>10</a:t>
            </a:fld>
            <a:endParaRPr lang="en-US" sz="1000" i="1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438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69" y="4407284"/>
            <a:ext cx="5057663" cy="4182293"/>
          </a:xfrm>
          <a:noFill/>
          <a:ln/>
        </p:spPr>
        <p:txBody>
          <a:bodyPr lIns="93539" tIns="45977" rIns="93539" bIns="4597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2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6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MDCRS down but coming back &amp; will incr. when near-dups are retained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AMDARs will incr. w/ South American LATAM and BUFR-feed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Everything else essentially up – drifting buoys down due to 1 Nov TAC termination of CSLA – remapping did not fully recover these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2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4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AIRS,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IASI, CrIS biggest contributors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DONE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52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09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46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02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6913"/>
            <a:ext cx="4645025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98503" y="4409763"/>
            <a:ext cx="5587999" cy="4177664"/>
          </a:xfrm>
          <a:prstGeom prst="rect">
            <a:avLst/>
          </a:prstGeom>
          <a:noFill/>
          <a:ln>
            <a:noFill/>
          </a:ln>
        </p:spPr>
        <p:txBody>
          <a:bodyPr lIns="92284" tIns="46142" rIns="92284" bIns="46142" anchor="t" anchorCtr="0">
            <a:no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centers</a:t>
            </a:r>
          </a:p>
          <a:p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 cuts loom</a:t>
            </a:r>
            <a:r>
              <a:rPr lang="en-US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??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956554" y="8817907"/>
            <a:ext cx="3026832" cy="464183"/>
          </a:xfrm>
          <a:prstGeom prst="rect">
            <a:avLst/>
          </a:prstGeom>
          <a:noFill/>
          <a:ln>
            <a:noFill/>
          </a:ln>
        </p:spPr>
        <p:txBody>
          <a:bodyPr lIns="92284" tIns="46142" rIns="92284" bIns="46142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3</a:t>
            </a:fld>
            <a:endParaRPr lang="en-US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73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13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13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130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13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956554" y="8817907"/>
            <a:ext cx="3026832" cy="464183"/>
          </a:xfrm>
          <a:prstGeom prst="rect">
            <a:avLst/>
          </a:prstGeom>
          <a:noFill/>
          <a:ln>
            <a:noFill/>
          </a:ln>
        </p:spPr>
        <p:txBody>
          <a:bodyPr lIns="92284" tIns="46142" rIns="92284" bIns="46142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4</a:t>
            </a:fld>
            <a:endParaRPr lang="en-US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6913"/>
            <a:ext cx="4645025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98503" y="4409763"/>
            <a:ext cx="5587999" cy="4177664"/>
          </a:xfrm>
          <a:prstGeom prst="rect">
            <a:avLst/>
          </a:prstGeom>
          <a:noFill/>
          <a:ln>
            <a:noFill/>
          </a:ln>
        </p:spPr>
        <p:txBody>
          <a:bodyPr lIns="92284" tIns="46142" rIns="92284" bIns="46142" anchor="t" anchorCtr="0">
            <a:noAutofit/>
          </a:bodyPr>
          <a:lstStyle/>
          <a:p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82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7367" indent="-287449" defTabSz="92782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9795" indent="-229959" defTabSz="92782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9715" indent="-229959" defTabSz="92782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9631" indent="-229959" defTabSz="92782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9550" indent="-229959" algn="ctr" defTabSz="9278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9467" indent="-229959" algn="ctr" defTabSz="9278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9387" indent="-229959" algn="ctr" defTabSz="9278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9304" indent="-229959" algn="ctr" defTabSz="9278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3BD3825-4D6F-4EE1-86E1-E8BBF0E0324F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957850" y="8819198"/>
            <a:ext cx="3027153" cy="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58" tIns="47183" rIns="94358" bIns="47183" anchor="b"/>
          <a:lstStyle>
            <a:lvl1pPr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4DE148-27D3-469D-820B-0B2883484A8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22" y="4410397"/>
            <a:ext cx="5590560" cy="417734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4358" tIns="47183" rIns="94358" bIns="47183"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</a:rPr>
              <a:t>23 boxes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</a:rPr>
              <a:t>25 models, different nesting ensembles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</a:rPr>
              <a:t>Global, regional, mesoscale, climate, AQ/dispersion, land surface, wave, hurricane, water, space weather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28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7"/>
            <a:fld id="{79625B19-1A9F-4C4E-ACD9-26B52DF63211}" type="slidenum">
              <a:rPr lang="en-US" smtClean="0"/>
              <a:pPr defTabSz="939807"/>
              <a:t>7</a:t>
            </a:fld>
            <a:endParaRPr lang="en-US" dirty="0" smtClean="0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55189" y="8817760"/>
            <a:ext cx="2991520" cy="4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5" tIns="0" rIns="19025" bIns="0" anchor="b"/>
          <a:lstStyle/>
          <a:p>
            <a:pPr algn="r" defTabSz="938211" eaLnBrk="0" hangingPunct="0"/>
            <a:fld id="{2321AD48-7CD0-484D-9E93-D3C01C93E963}" type="slidenum">
              <a:rPr lang="en-US" sz="1000" i="1"/>
              <a:pPr algn="r" defTabSz="938211" eaLnBrk="0" hangingPunct="0"/>
              <a:t>7</a:t>
            </a:fld>
            <a:endParaRPr lang="en-US" sz="1000" i="1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438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69" y="4407284"/>
            <a:ext cx="5057663" cy="4182293"/>
          </a:xfrm>
          <a:noFill/>
          <a:ln/>
        </p:spPr>
        <p:txBody>
          <a:bodyPr lIns="93539" tIns="45977" rIns="93539" bIns="4597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016F-C2D0-404A-A566-2668DD2756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003B-FDF3-495A-A8B2-87248C6BFDDC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8975-C6DD-BA4A-A2FD-60AEADC41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2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591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615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8A0CE-B9F7-4F7C-8AE9-476651049866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1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619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4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125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169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524000" y="7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ctr" anchorCtr="0"/>
          <a:lstStyle>
            <a:lvl1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03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07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11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14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04801" y="1676401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marL="342778" indent="-342778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/>
            </a:lvl1pPr>
            <a:lvl2pPr marL="514168" indent="-158694" algn="l" rtl="0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2pPr>
            <a:lvl3pPr marL="914071" indent="-114258" algn="l" rtl="0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3pPr>
            <a:lvl4pPr marL="1256852" indent="-126954" algn="l" rtl="0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4pPr>
            <a:lvl5pPr marL="1599626" indent="-126954" algn="l" rtl="0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ce Sans Pro"/>
              <a:buChar char="»"/>
              <a:defRPr/>
            </a:lvl5pPr>
            <a:lvl6pPr marL="2056665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6pPr>
            <a:lvl7pPr marL="2513701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7pPr>
            <a:lvl8pPr marL="2970736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8pPr>
            <a:lvl9pPr marL="3427774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</a:rPr>
              <a:pPr algn="r">
                <a:buSzPct val="25000"/>
              </a:pPr>
              <a:t>‹#›</a:t>
            </a:fld>
            <a:endParaRPr lang="en-US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861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7" y="-1219200"/>
            <a:ext cx="11691937" cy="87677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0" y="2209807"/>
            <a:ext cx="9144000" cy="2971799"/>
          </a:xfrm>
          <a:prstGeom prst="rect">
            <a:avLst/>
          </a:prstGeom>
          <a:solidFill>
            <a:schemeClr val="lt1">
              <a:alpha val="69803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52400" y="3733807"/>
            <a:ext cx="1673224" cy="13715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943100" y="3733807"/>
            <a:ext cx="1673224" cy="13715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735387" y="3733807"/>
            <a:ext cx="1673224" cy="13715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5526087" y="3733807"/>
            <a:ext cx="1673224" cy="13715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7318375" y="3733807"/>
            <a:ext cx="1673224" cy="13715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50813" y="2286007"/>
            <a:ext cx="1673224" cy="13715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941513" y="2286007"/>
            <a:ext cx="1673224" cy="13715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733800" y="2286007"/>
            <a:ext cx="1673224" cy="137159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524500" y="2286007"/>
            <a:ext cx="1673224" cy="137159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316788" y="2286007"/>
            <a:ext cx="1673224" cy="137159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 w="25400" cap="flat" cmpd="sng">
            <a:solidFill>
              <a:srgbClr val="FFFFFF">
                <a:alpha val="74509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0" y="7"/>
            <a:ext cx="9144000" cy="22097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035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071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11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146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7" y="5181607"/>
            <a:ext cx="5486399" cy="13715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marL="342778" marR="0" indent="-34277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defRPr/>
            </a:lvl1pPr>
            <a:lvl2pPr marL="514168" marR="0" indent="-158694" algn="l" rtl="0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2pPr>
            <a:lvl3pPr marL="914071" marR="0" indent="-114258" algn="l" rtl="0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3pPr>
            <a:lvl4pPr marL="1256852" marR="0" indent="-126954" algn="l" rtl="0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4pPr>
            <a:lvl5pPr marL="1599626" marR="0" indent="-126954" algn="l" rtl="0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ce Sans Pro"/>
              <a:buChar char="»"/>
              <a:defRPr/>
            </a:lvl5pPr>
            <a:lvl6pPr marL="2056665" marR="0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6pPr>
            <a:lvl7pPr marL="2513701" marR="0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7pPr>
            <a:lvl8pPr marL="2970736" marR="0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8pPr>
            <a:lvl9pPr marL="3427774" marR="0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5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524000" y="7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ctr" anchorCtr="0"/>
          <a:lstStyle>
            <a:lvl1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03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07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11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14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447800" y="1600200"/>
            <a:ext cx="3771900" cy="4953000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5372100" y="1600200"/>
            <a:ext cx="3771900" cy="4953000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</a:rPr>
              <a:pPr algn="r">
                <a:buSzPct val="25000"/>
              </a:pPr>
              <a:t>‹#›</a:t>
            </a:fld>
            <a:endParaRPr lang="en-US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684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514F-4793-40BE-A165-97FE8E0424B3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C08E-1B7A-1A4F-9CFB-3FC33ACE7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09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446311" y="1535112"/>
            <a:ext cx="3809999" cy="639762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b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035" indent="0" rtl="0">
              <a:spcBef>
                <a:spcPts val="0"/>
              </a:spcBef>
              <a:buFont typeface="Souce Sans Pro"/>
              <a:buNone/>
              <a:defRPr/>
            </a:lvl2pPr>
            <a:lvl3pPr marL="914071" indent="0" rtl="0">
              <a:spcBef>
                <a:spcPts val="0"/>
              </a:spcBef>
              <a:buFont typeface="Souce Sans Pro"/>
              <a:buNone/>
              <a:defRPr/>
            </a:lvl3pPr>
            <a:lvl4pPr marL="1371110" indent="0" rtl="0">
              <a:spcBef>
                <a:spcPts val="0"/>
              </a:spcBef>
              <a:buFont typeface="Souce Sans Pro"/>
              <a:buNone/>
              <a:defRPr/>
            </a:lvl4pPr>
            <a:lvl5pPr marL="1828146" indent="0" rtl="0">
              <a:spcBef>
                <a:spcPts val="0"/>
              </a:spcBef>
              <a:buFont typeface="Souce Sans Pro"/>
              <a:buNone/>
              <a:defRPr/>
            </a:lvl5pPr>
            <a:lvl6pPr marL="2285181" indent="0" rtl="0">
              <a:spcBef>
                <a:spcPts val="0"/>
              </a:spcBef>
              <a:buNone/>
              <a:defRPr/>
            </a:lvl6pPr>
            <a:lvl7pPr marL="2742219" indent="0" rtl="0">
              <a:spcBef>
                <a:spcPts val="0"/>
              </a:spcBef>
              <a:buNone/>
              <a:defRPr/>
            </a:lvl7pPr>
            <a:lvl8pPr marL="3199252" indent="0" rtl="0">
              <a:spcBef>
                <a:spcPts val="0"/>
              </a:spcBef>
              <a:buNone/>
              <a:defRPr/>
            </a:lvl8pPr>
            <a:lvl9pPr marL="3656291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1446311" y="2174875"/>
            <a:ext cx="3809999" cy="3951287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3"/>
          </p:nvPr>
        </p:nvSpPr>
        <p:spPr>
          <a:xfrm>
            <a:off x="5256310" y="1535112"/>
            <a:ext cx="3811495" cy="639762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b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035" indent="0" rtl="0">
              <a:spcBef>
                <a:spcPts val="0"/>
              </a:spcBef>
              <a:buFont typeface="Souce Sans Pro"/>
              <a:buNone/>
              <a:defRPr/>
            </a:lvl2pPr>
            <a:lvl3pPr marL="914071" indent="0" rtl="0">
              <a:spcBef>
                <a:spcPts val="0"/>
              </a:spcBef>
              <a:buFont typeface="Souce Sans Pro"/>
              <a:buNone/>
              <a:defRPr/>
            </a:lvl3pPr>
            <a:lvl4pPr marL="1371110" indent="0" rtl="0">
              <a:spcBef>
                <a:spcPts val="0"/>
              </a:spcBef>
              <a:buFont typeface="Souce Sans Pro"/>
              <a:buNone/>
              <a:defRPr/>
            </a:lvl4pPr>
            <a:lvl5pPr marL="1828146" indent="0" rtl="0">
              <a:spcBef>
                <a:spcPts val="0"/>
              </a:spcBef>
              <a:buFont typeface="Souce Sans Pro"/>
              <a:buNone/>
              <a:defRPr/>
            </a:lvl5pPr>
            <a:lvl6pPr marL="2285181" indent="0" rtl="0">
              <a:spcBef>
                <a:spcPts val="0"/>
              </a:spcBef>
              <a:buNone/>
              <a:defRPr/>
            </a:lvl6pPr>
            <a:lvl7pPr marL="2742219" indent="0" rtl="0">
              <a:spcBef>
                <a:spcPts val="0"/>
              </a:spcBef>
              <a:buNone/>
              <a:defRPr/>
            </a:lvl7pPr>
            <a:lvl8pPr marL="3199252" indent="0" rtl="0">
              <a:spcBef>
                <a:spcPts val="0"/>
              </a:spcBef>
              <a:buNone/>
              <a:defRPr/>
            </a:lvl8pPr>
            <a:lvl9pPr marL="3656291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4"/>
          </p:nvPr>
        </p:nvSpPr>
        <p:spPr>
          <a:xfrm>
            <a:off x="5256310" y="2174875"/>
            <a:ext cx="3811495" cy="3951287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524000" y="7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ctr" anchorCtr="0"/>
          <a:lstStyle>
            <a:lvl1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03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07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11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14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</a:rPr>
              <a:pPr algn="r">
                <a:buSzPct val="25000"/>
              </a:pPr>
              <a:t>‹#›</a:t>
            </a:fld>
            <a:endParaRPr lang="en-US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6608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</a:rPr>
              <a:pPr algn="r">
                <a:buSzPct val="25000"/>
              </a:pPr>
              <a:t>‹#›</a:t>
            </a:fld>
            <a:endParaRPr lang="en-US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55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tally 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74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524000" y="7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ctr" anchorCtr="0"/>
          <a:lstStyle>
            <a:lvl1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03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07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11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14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04801" y="1676401"/>
            <a:ext cx="4190999" cy="48767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marL="342778" indent="-342778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/>
            </a:lvl1pPr>
            <a:lvl2pPr marL="514168" indent="-158694" algn="l" rtl="0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2pPr>
            <a:lvl3pPr marL="914071" indent="-114258" algn="l" rtl="0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3pPr>
            <a:lvl4pPr marL="1256852" indent="-126954" algn="l" rtl="0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4pPr>
            <a:lvl5pPr marL="1599626" indent="-126954" algn="l" rtl="0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ce Sans Pro"/>
              <a:buChar char="»"/>
              <a:defRPr/>
            </a:lvl5pPr>
            <a:lvl6pPr marL="2056665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6pPr>
            <a:lvl7pPr marL="2513701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7pPr>
            <a:lvl8pPr marL="2970736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8pPr>
            <a:lvl9pPr marL="3427774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648201" y="1676401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marL="342778" indent="-342778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/>
            </a:lvl1pPr>
            <a:lvl2pPr marL="514168" indent="-158694" algn="l" rtl="0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2pPr>
            <a:lvl3pPr marL="914071" indent="-114258" algn="l" rtl="0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3pPr>
            <a:lvl4pPr marL="1256852" indent="-126954" algn="l" rtl="0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4pPr>
            <a:lvl5pPr marL="1599626" indent="-126954" algn="l" rtl="0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ce Sans Pro"/>
              <a:buChar char="»"/>
              <a:defRPr/>
            </a:lvl5pPr>
            <a:lvl6pPr marL="2056665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6pPr>
            <a:lvl7pPr marL="2513701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7pPr>
            <a:lvl8pPr marL="2970736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8pPr>
            <a:lvl9pPr marL="3427774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4648201" y="4191001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marL="342778" indent="-342778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/>
            </a:lvl1pPr>
            <a:lvl2pPr marL="514168" indent="-158694" algn="l" rtl="0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2pPr>
            <a:lvl3pPr marL="914071" indent="-114258" algn="l" rtl="0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3pPr>
            <a:lvl4pPr marL="1256852" indent="-126954" algn="l" rtl="0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4pPr>
            <a:lvl5pPr marL="1599626" indent="-126954" algn="l" rtl="0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ce Sans Pro"/>
              <a:buChar char="»"/>
              <a:defRPr/>
            </a:lvl5pPr>
            <a:lvl6pPr marL="2056665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6pPr>
            <a:lvl7pPr marL="2513701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7pPr>
            <a:lvl8pPr marL="2970736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8pPr>
            <a:lvl9pPr marL="3427774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</a:rPr>
              <a:pPr algn="r">
                <a:buSzPct val="25000"/>
              </a:pPr>
              <a:t>‹#›</a:t>
            </a:fld>
            <a:endParaRPr lang="en-US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66947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524000" y="7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ctr" anchorCtr="0"/>
          <a:lstStyle>
            <a:lvl1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03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07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11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14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04801" y="1676401"/>
            <a:ext cx="4190999" cy="48767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marL="342778" indent="-342778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/>
            </a:lvl1pPr>
            <a:lvl2pPr marL="514168" indent="-158694" algn="l" rtl="0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2pPr>
            <a:lvl3pPr marL="914071" indent="-114258" algn="l" rtl="0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3pPr>
            <a:lvl4pPr marL="1256852" indent="-126954" algn="l" rtl="0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4pPr>
            <a:lvl5pPr marL="1599626" indent="-126954" algn="l" rtl="0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ce Sans Pro"/>
              <a:buChar char="»"/>
              <a:defRPr/>
            </a:lvl5pPr>
            <a:lvl6pPr marL="2056665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6pPr>
            <a:lvl7pPr marL="2513701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7pPr>
            <a:lvl8pPr marL="2970736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8pPr>
            <a:lvl9pPr marL="3427774" indent="-114258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mtClean="0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</a:rPr>
              <a:pPr algn="r">
                <a:buSzPct val="25000"/>
              </a:pPr>
              <a:t>‹#›</a:t>
            </a:fld>
            <a:endParaRPr lang="en-US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13089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7" indent="0" algn="ctr">
              <a:buNone/>
              <a:defRPr/>
            </a:lvl3pPr>
            <a:lvl4pPr marL="1370966" indent="0" algn="ctr">
              <a:buNone/>
              <a:defRPr/>
            </a:lvl4pPr>
            <a:lvl5pPr marL="1827955" indent="0" algn="ctr">
              <a:buNone/>
              <a:defRPr/>
            </a:lvl5pPr>
            <a:lvl6pPr marL="2284944" indent="0" algn="ctr">
              <a:buNone/>
              <a:defRPr/>
            </a:lvl6pPr>
            <a:lvl7pPr marL="2741934" indent="0" algn="ctr">
              <a:buNone/>
              <a:defRPr/>
            </a:lvl7pPr>
            <a:lvl8pPr marL="3198921" indent="0" algn="ctr">
              <a:buNone/>
              <a:defRPr/>
            </a:lvl8pPr>
            <a:lvl9pPr marL="365591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BE83-9F90-4BE7-B6F7-7547D84C7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63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CF8B-E598-423E-A608-A9A7B7EB7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34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7" indent="0">
              <a:buNone/>
              <a:defRPr sz="1600"/>
            </a:lvl3pPr>
            <a:lvl4pPr marL="1370966" indent="0">
              <a:buNone/>
              <a:defRPr sz="1400"/>
            </a:lvl4pPr>
            <a:lvl5pPr marL="1827955" indent="0">
              <a:buNone/>
              <a:defRPr sz="1400"/>
            </a:lvl5pPr>
            <a:lvl6pPr marL="2284944" indent="0">
              <a:buNone/>
              <a:defRPr sz="1400"/>
            </a:lvl6pPr>
            <a:lvl7pPr marL="2741934" indent="0">
              <a:buNone/>
              <a:defRPr sz="1400"/>
            </a:lvl7pPr>
            <a:lvl8pPr marL="3198921" indent="0">
              <a:buNone/>
              <a:defRPr sz="1400"/>
            </a:lvl8pPr>
            <a:lvl9pPr marL="365591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3920-BCD3-454E-895B-3A08F7691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91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DD44-21A7-4A68-AFEE-6EE4BEAC3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24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66" indent="0">
              <a:buNone/>
              <a:defRPr sz="1600" b="1"/>
            </a:lvl4pPr>
            <a:lvl5pPr marL="1827955" indent="0">
              <a:buNone/>
              <a:defRPr sz="1600" b="1"/>
            </a:lvl5pPr>
            <a:lvl6pPr marL="2284944" indent="0">
              <a:buNone/>
              <a:defRPr sz="1600" b="1"/>
            </a:lvl6pPr>
            <a:lvl7pPr marL="2741934" indent="0">
              <a:buNone/>
              <a:defRPr sz="1600" b="1"/>
            </a:lvl7pPr>
            <a:lvl8pPr marL="3198921" indent="0">
              <a:buNone/>
              <a:defRPr sz="1600" b="1"/>
            </a:lvl8pPr>
            <a:lvl9pPr marL="36559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20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66" indent="0">
              <a:buNone/>
              <a:defRPr sz="1600" b="1"/>
            </a:lvl4pPr>
            <a:lvl5pPr marL="1827955" indent="0">
              <a:buNone/>
              <a:defRPr sz="1600" b="1"/>
            </a:lvl5pPr>
            <a:lvl6pPr marL="2284944" indent="0">
              <a:buNone/>
              <a:defRPr sz="1600" b="1"/>
            </a:lvl6pPr>
            <a:lvl7pPr marL="2741934" indent="0">
              <a:buNone/>
              <a:defRPr sz="1600" b="1"/>
            </a:lvl7pPr>
            <a:lvl8pPr marL="3198921" indent="0">
              <a:buNone/>
              <a:defRPr sz="1600" b="1"/>
            </a:lvl8pPr>
            <a:lvl9pPr marL="36559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03D1-312D-4029-AE59-0494C57B1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1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D0AC-1AAC-4828-8B24-535780B148EE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33A0-AB31-2346-B1A6-1951DC56A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7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08A7-6606-493F-A24F-AB038431D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28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3AF0-DD21-4897-AF9A-4848A74E9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9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66" indent="0">
              <a:buNone/>
              <a:defRPr sz="900"/>
            </a:lvl4pPr>
            <a:lvl5pPr marL="1827955" indent="0">
              <a:buNone/>
              <a:defRPr sz="900"/>
            </a:lvl5pPr>
            <a:lvl6pPr marL="2284944" indent="0">
              <a:buNone/>
              <a:defRPr sz="900"/>
            </a:lvl6pPr>
            <a:lvl7pPr marL="2741934" indent="0">
              <a:buNone/>
              <a:defRPr sz="900"/>
            </a:lvl7pPr>
            <a:lvl8pPr marL="3198921" indent="0">
              <a:buNone/>
              <a:defRPr sz="900"/>
            </a:lvl8pPr>
            <a:lvl9pPr marL="36559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35CB-A590-4E90-89EA-ED005976B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67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66" indent="0">
              <a:buNone/>
              <a:defRPr sz="2000"/>
            </a:lvl4pPr>
            <a:lvl5pPr marL="1827955" indent="0">
              <a:buNone/>
              <a:defRPr sz="2000"/>
            </a:lvl5pPr>
            <a:lvl6pPr marL="2284944" indent="0">
              <a:buNone/>
              <a:defRPr sz="2000"/>
            </a:lvl6pPr>
            <a:lvl7pPr marL="2741934" indent="0">
              <a:buNone/>
              <a:defRPr sz="2000"/>
            </a:lvl7pPr>
            <a:lvl8pPr marL="3198921" indent="0">
              <a:buNone/>
              <a:defRPr sz="2000"/>
            </a:lvl8pPr>
            <a:lvl9pPr marL="365591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66" indent="0">
              <a:buNone/>
              <a:defRPr sz="900"/>
            </a:lvl4pPr>
            <a:lvl5pPr marL="1827955" indent="0">
              <a:buNone/>
              <a:defRPr sz="900"/>
            </a:lvl5pPr>
            <a:lvl6pPr marL="2284944" indent="0">
              <a:buNone/>
              <a:defRPr sz="900"/>
            </a:lvl6pPr>
            <a:lvl7pPr marL="2741934" indent="0">
              <a:buNone/>
              <a:defRPr sz="900"/>
            </a:lvl7pPr>
            <a:lvl8pPr marL="3198921" indent="0">
              <a:buNone/>
              <a:defRPr sz="900"/>
            </a:lvl8pPr>
            <a:lvl9pPr marL="36559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9687-0D96-4696-A275-DE14521AF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3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9AF6-6139-4C16-B10D-DAF32F946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15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E36D-9669-4B39-BD6A-454A771DF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A0CE-B9F7-4F7C-8AE9-476651049866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7477-DA8E-584A-B2D7-6D958C734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5605-96D0-437B-A92A-0B044AA2CD94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5D40-2F1D-4C47-8D2A-619AAB087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B003B-FDF3-495A-A8B2-87248C6BFDDC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F8975-C6DD-BA4A-A2FD-60AEADC412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7514F-4793-40BE-A165-97FE8E0424B3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3D0AC-1AAC-4828-8B24-535780B148EE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433A0-AB31-2346-B1A6-1951DC56A6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0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562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7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68F7C-E279-F04F-8CF0-439FA7CA6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DDDDDD"/>
                </a:solidFill>
                <a:latin typeface="Times New Roman" pitchFamily="-108" charset="0"/>
                <a:cs typeface="+mn-cs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F129D9-A97C-44FA-98AB-8EEF3420269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468F7C-E279-F04F-8CF0-439FA7CA6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1371607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  <a:rtl val="0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11">
            <a:alphaModFix/>
          </a:blip>
          <a:srcRect r="77499" b="75555"/>
          <a:stretch/>
        </p:blipFill>
        <p:spPr>
          <a:xfrm>
            <a:off x="0" y="1"/>
            <a:ext cx="2057400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524000" y="7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04801" y="1676401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lIns="91392" tIns="91392" rIns="91392" bIns="91392" anchor="t" anchorCtr="0"/>
          <a:lstStyle>
            <a:lvl1pPr marL="342900" marR="0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/>
            </a:lvl1pPr>
            <a:lvl2pPr marL="514350" marR="0" indent="-158750" algn="l" rtl="0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2pPr>
            <a:lvl3pPr marL="914400" marR="0" indent="-114300" algn="l" rtl="0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3pPr>
            <a:lvl4pPr marL="1257300" marR="0" indent="-127000" algn="l" rtl="0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ce Sans Pro"/>
              <a:buChar char="•"/>
              <a:defRPr/>
            </a:lvl4pPr>
            <a:lvl5pPr marL="1600200" marR="0" indent="-127000" algn="l" rtl="0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ce Sans Pro"/>
              <a:buChar char="»"/>
              <a:defRPr/>
            </a:lvl5pPr>
            <a:lvl6pPr marL="2057400" marR="0" indent="-114300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6pPr>
            <a:lvl7pPr marL="2514600" marR="0" indent="-114300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7pPr>
            <a:lvl8pPr marL="2971800" marR="0" indent="-114300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8pPr>
            <a:lvl9pPr marL="3429000" marR="0" indent="-114300" algn="l" rtl="0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 sz="1400" kern="0" smtClean="0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  <a:rtl val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t>‹#›</a:t>
            </a:fld>
            <a:endParaRPr lang="en-US" sz="1400" kern="0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  <a:rtl val="0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7475" y="6588125"/>
            <a:ext cx="236538" cy="2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41298" y="-20638"/>
            <a:ext cx="2333625" cy="175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533407" y="6589713"/>
            <a:ext cx="2012949" cy="244474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000" b="1" kern="0" dirty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National Weather Service	</a:t>
            </a:r>
          </a:p>
        </p:txBody>
      </p:sp>
    </p:spTree>
    <p:extLst>
      <p:ext uri="{BB962C8B-B14F-4D97-AF65-F5344CB8AC3E}">
        <p14:creationId xmlns:p14="http://schemas.microsoft.com/office/powerpoint/2010/main" val="3288938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32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32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82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4212644-5351-48D7-8714-404F314C463C}" type="slidenum">
              <a:rPr lang="en-US">
                <a:ea typeface="+mn-ea"/>
                <a:cs typeface="Arial"/>
                <a:sym typeface="Arial"/>
                <a:rtl val="0"/>
              </a:rPr>
              <a:pPr>
                <a:defRPr/>
              </a:pPr>
              <a:t>‹#›</a:t>
            </a:fld>
            <a:endParaRPr lang="en-US" dirty="0"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95"/>
            <a:ext cx="8382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8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97" tIns="45699" rIns="91397" bIns="45699" anchor="ctr"/>
          <a:lstStyle/>
          <a:p>
            <a:pPr algn="ctr"/>
            <a:endParaRPr lang="en-US" dirty="0">
              <a:solidFill>
                <a:srgbClr val="000000"/>
              </a:solidFill>
              <a:latin typeface="Arial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14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438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28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8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404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6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5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1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1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o.ncep.noaa.gov/pmb/chang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jpg"/><Relationship Id="rId11" Type="http://schemas.openxmlformats.org/officeDocument/2006/relationships/image" Target="../media/image45.pn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2895600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NCEP </a:t>
            </a: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Status Update</a:t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GODEX-NWP</a:t>
            </a:r>
            <a:r>
              <a:rPr lang="en-US" sz="3200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-1</a:t>
            </a: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Annual Meeting</a:t>
            </a:r>
            <a:b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Dennis Keyser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NOAA/NWS/NCEP/EMC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May 16, 2017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5" descr="nc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9388"/>
            <a:ext cx="20494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620000" cy="914400"/>
          </a:xfrm>
        </p:spPr>
        <p:txBody>
          <a:bodyPr/>
          <a:lstStyle/>
          <a:p>
            <a:pPr algn="ctr"/>
            <a:r>
              <a:rPr lang="en-US" sz="2800" b="1" dirty="0">
                <a:ea typeface="ＭＳ Ｐゴシック" pitchFamily="-111" charset="-128"/>
              </a:rPr>
              <a:t>Weather </a:t>
            </a:r>
            <a:r>
              <a:rPr lang="en-US" sz="2800" b="1" dirty="0" smtClean="0">
                <a:ea typeface="ＭＳ Ｐゴシック" pitchFamily="-111" charset="-128"/>
              </a:rPr>
              <a:t>&amp; Climate 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Supercomputing </a:t>
            </a:r>
            <a:r>
              <a:rPr lang="en-US" sz="2800" b="1" dirty="0">
                <a:ea typeface="ＭＳ Ｐゴシック" pitchFamily="-111" charset="-128"/>
              </a:rPr>
              <a:t>System </a:t>
            </a:r>
            <a:r>
              <a:rPr lang="en-US" sz="2800" b="1" dirty="0" smtClean="0">
                <a:ea typeface="ＭＳ Ｐゴシック" pitchFamily="-111" charset="-128"/>
              </a:rPr>
              <a:t>(</a:t>
            </a:r>
            <a:r>
              <a:rPr lang="en-US" sz="2800" b="1" dirty="0">
                <a:ea typeface="ＭＳ Ｐゴシック" pitchFamily="-111" charset="-128"/>
              </a:rPr>
              <a:t>WCOSS</a:t>
            </a:r>
            <a:r>
              <a:rPr lang="en-US" sz="2800" b="1" dirty="0" smtClean="0">
                <a:ea typeface="ＭＳ Ｐゴシック" pitchFamily="-111" charset="-128"/>
              </a:rPr>
              <a:t>)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2017-2018 Upgrade</a:t>
            </a:r>
            <a:r>
              <a:rPr lang="en-US" sz="3600" dirty="0">
                <a:ea typeface="ＭＳ Ｐゴシック" pitchFamily="-111" charset="-128"/>
              </a:rPr>
              <a:t/>
            </a:r>
            <a:br>
              <a:rPr lang="en-US" sz="3600" dirty="0">
                <a:ea typeface="ＭＳ Ｐゴシック" pitchFamily="-111" charset="-128"/>
              </a:rPr>
            </a:br>
            <a:endParaRPr lang="en-US" sz="3600" b="1" dirty="0" smtClean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228601" y="1600200"/>
            <a:ext cx="472440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Location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Primary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Reston, VA (IBM provided facility) 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Backup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Orlando, FL (IBM provided facility) 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 smtClean="0">
              <a:cs typeface="Times New Roman" pitchFamily="18" charset="0"/>
            </a:endParaRPr>
          </a:p>
          <a:p>
            <a:pPr marL="342900" lvl="2" indent="0">
              <a:lnSpc>
                <a:spcPct val="90000"/>
              </a:lnSpc>
              <a:buNone/>
              <a:defRPr/>
            </a:pPr>
            <a:endParaRPr lang="en-US" sz="1200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" b="1" dirty="0" smtClean="0"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0" y="1611428"/>
            <a:ext cx="4305300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cs typeface="Times New Roman" pitchFamily="18" charset="0"/>
              </a:rPr>
              <a:t>Configuration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Identical Systems (per site)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Dell X86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200" dirty="0">
                <a:ea typeface="ＭＳ Ｐゴシック" pitchFamily="34" charset="-128"/>
              </a:rPr>
              <a:t>+</a:t>
            </a:r>
            <a:r>
              <a:rPr lang="en-US" altLang="en-US" sz="1200" dirty="0" smtClean="0">
                <a:ea typeface="ＭＳ Ｐゴシック" pitchFamily="34" charset="-128"/>
              </a:rPr>
              <a:t>1,212 </a:t>
            </a:r>
            <a:r>
              <a:rPr lang="en-US" altLang="en-US" sz="1200" dirty="0">
                <a:ea typeface="ＭＳ Ｐゴシック" pitchFamily="34" charset="-128"/>
              </a:rPr>
              <a:t>compute nodes </a:t>
            </a:r>
            <a:endParaRPr lang="en-US" sz="1200" dirty="0">
              <a:cs typeface="Times New Roman" pitchFamily="18" charset="0"/>
            </a:endParaRP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1,412  </a:t>
            </a:r>
            <a:r>
              <a:rPr lang="en-US" sz="1200" dirty="0">
                <a:cs typeface="Times New Roman" pitchFamily="18" charset="0"/>
              </a:rPr>
              <a:t>trillion </a:t>
            </a:r>
            <a:r>
              <a:rPr lang="en-US" sz="1200" dirty="0" smtClean="0">
                <a:cs typeface="Times New Roman" pitchFamily="18" charset="0"/>
              </a:rPr>
              <a:t>calculations/sec (Peak)</a:t>
            </a:r>
            <a:endParaRPr lang="en-US" sz="1200" dirty="0">
              <a:cs typeface="Times New Roman" pitchFamily="18" charset="0"/>
            </a:endParaRP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33,936 </a:t>
            </a:r>
            <a:r>
              <a:rPr lang="en-US" sz="1200" dirty="0">
                <a:cs typeface="Times New Roman" pitchFamily="18" charset="0"/>
              </a:rPr>
              <a:t>processing cores</a:t>
            </a:r>
          </a:p>
          <a:p>
            <a:pPr marL="34290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1200" dirty="0">
                <a:cs typeface="Times New Roman" pitchFamily="18" charset="0"/>
              </a:rPr>
              <a:t>               </a:t>
            </a:r>
            <a:r>
              <a:rPr lang="en-US" sz="1200" dirty="0" smtClean="0">
                <a:cs typeface="Times New Roman" pitchFamily="18" charset="0"/>
              </a:rPr>
              <a:t>(Broadwell)</a:t>
            </a:r>
            <a:endParaRPr lang="en-US" sz="1200" dirty="0">
              <a:cs typeface="Times New Roman" pitchFamily="18" charset="0"/>
            </a:endParaRPr>
          </a:p>
          <a:p>
            <a:pPr marL="514350" lvl="1" indent="-171450">
              <a:lnSpc>
                <a:spcPct val="90000"/>
              </a:lnSpc>
              <a:defRPr/>
            </a:pPr>
            <a:r>
              <a:rPr lang="en-US" sz="1200" dirty="0" smtClean="0">
                <a:cs typeface="Times New Roman" pitchFamily="18" charset="0"/>
              </a:rPr>
              <a:t>5.49 </a:t>
            </a:r>
            <a:r>
              <a:rPr lang="en-US" sz="1200" dirty="0">
                <a:cs typeface="Times New Roman" pitchFamily="18" charset="0"/>
              </a:rPr>
              <a:t>petabytes of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z="1200" smtClean="0"/>
              <a:pPr>
                <a:defRPr/>
              </a:pPr>
              <a:t>10</a:t>
            </a:fld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3516868"/>
            <a:ext cx="83109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new Dell clusters are planned to operational by January 2018.  They will be</a:t>
            </a:r>
          </a:p>
          <a:p>
            <a:r>
              <a:rPr lang="en-US" dirty="0" smtClean="0"/>
              <a:t>fully integrated with current IBM/Cray platform.</a:t>
            </a:r>
          </a:p>
          <a:p>
            <a:endParaRPr lang="en-US" dirty="0" smtClean="0"/>
          </a:p>
          <a:p>
            <a:r>
              <a:rPr lang="en-US" dirty="0" smtClean="0"/>
              <a:t>NCEP will have a combined ~4.2 PF (peak) compute capacity at each site with </a:t>
            </a:r>
          </a:p>
          <a:p>
            <a:r>
              <a:rPr lang="en-US" dirty="0" smtClean="0"/>
              <a:t>13.97 PB of disk storage.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CURRENT </a:t>
            </a:r>
            <a:r>
              <a:rPr lang="en-US" sz="4000" b="1" kern="0" cap="all" dirty="0">
                <a:latin typeface="Calibri" pitchFamily="34" charset="0"/>
              </a:rPr>
              <a:t>data </a:t>
            </a:r>
            <a:r>
              <a:rPr lang="en-US" sz="4000" b="1" kern="0" cap="all" dirty="0" smtClean="0">
                <a:latin typeface="Calibri" pitchFamily="34" charset="0"/>
              </a:rPr>
              <a:t>Usage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3174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FY14 </a:t>
            </a:r>
            <a:r>
              <a:rPr lang="en-US" sz="2000" b="1" dirty="0">
                <a:latin typeface="Calibri" charset="0"/>
              </a:rPr>
              <a:t>– </a:t>
            </a:r>
            <a:r>
              <a:rPr lang="en-US" sz="2000" b="1" dirty="0" smtClean="0">
                <a:latin typeface="Calibri" charset="0"/>
              </a:rPr>
              <a:t>FY15 </a:t>
            </a:r>
            <a:r>
              <a:rPr lang="en-US" sz="2000" b="1" dirty="0">
                <a:latin typeface="Calibri" charset="0"/>
              </a:rPr>
              <a:t>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74926"/>
              </p:ext>
            </p:extLst>
          </p:nvPr>
        </p:nvGraphicFramePr>
        <p:xfrm>
          <a:off x="304800" y="1600200"/>
          <a:ext cx="8458199" cy="4245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453"/>
                <a:gridCol w="1585027"/>
                <a:gridCol w="1776879"/>
                <a:gridCol w="1685041"/>
                <a:gridCol w="1828799"/>
              </a:tblGrid>
              <a:tr h="3521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Observation </a:t>
                      </a:r>
                      <a:r>
                        <a:rPr lang="en-US" sz="1000" b="1" dirty="0">
                          <a:effectLst/>
                        </a:rPr>
                        <a:t>type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Global</a:t>
                      </a:r>
                      <a:r>
                        <a:rPr lang="en-US" sz="1000" b="1" baseline="0" dirty="0" smtClean="0">
                          <a:effectLst/>
                        </a:rPr>
                        <a:t> Forecast System (</a:t>
                      </a:r>
                      <a:r>
                        <a:rPr lang="en-US" sz="1000" b="1" dirty="0" smtClean="0">
                          <a:effectLst/>
                        </a:rPr>
                        <a:t>GFS/GDAS)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North</a:t>
                      </a:r>
                      <a:r>
                        <a:rPr lang="en-US" sz="1000" b="1" baseline="0" dirty="0" smtClean="0">
                          <a:effectLst/>
                        </a:rPr>
                        <a:t> American Mesoscale </a:t>
                      </a:r>
                      <a:endParaRPr lang="en-US" sz="10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(NAM/NDAS)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Rapid</a:t>
                      </a:r>
                      <a:r>
                        <a:rPr lang="en-US" sz="1000" b="1" baseline="0" dirty="0" smtClean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 smtClean="0">
                          <a:effectLst/>
                        </a:rPr>
                        <a:t>(</a:t>
                      </a:r>
                      <a:r>
                        <a:rPr lang="en-US" sz="1000" b="1" dirty="0" smtClean="0">
                          <a:effectLst/>
                        </a:rPr>
                        <a:t>RAP)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Real-Time Mesoscale Anal.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(RTMA)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3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Tropical </a:t>
                      </a:r>
                      <a:r>
                        <a:rPr lang="en-US" sz="1000" dirty="0">
                          <a:effectLst/>
                        </a:rPr>
                        <a:t>cycle bogus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pstnl </a:t>
                      </a:r>
                      <a:r>
                        <a:rPr lang="en-US" sz="1000" b="1" dirty="0">
                          <a:effectLst/>
                        </a:rPr>
                        <a:t>(storm center),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Rawinsonde </a:t>
                      </a:r>
                      <a:r>
                        <a:rPr lang="en-US" sz="1000" dirty="0">
                          <a:effectLst/>
                        </a:rPr>
                        <a:t>(TAC)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</a:t>
                      </a:r>
                      <a:r>
                        <a:rPr lang="en-US" sz="1000" b="1" dirty="0" smtClean="0">
                          <a:effectLst/>
                        </a:rPr>
                        <a:t>, Tv</a:t>
                      </a:r>
                      <a:r>
                        <a:rPr lang="en-US" sz="1000" b="1" dirty="0">
                          <a:effectLst/>
                        </a:rPr>
                        <a:t>, q</a:t>
                      </a:r>
                      <a:r>
                        <a:rPr lang="en-US" sz="1000" b="1" dirty="0" smtClean="0">
                          <a:effectLst/>
                        </a:rPr>
                        <a:t>, uv</a:t>
                      </a:r>
                      <a:r>
                        <a:rPr lang="en-US" sz="1000" b="0" dirty="0" smtClean="0">
                          <a:effectLst/>
                        </a:rPr>
                        <a:t>, </a:t>
                      </a: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PIBAL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 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Dropsonde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</a:t>
                      </a:r>
                      <a:r>
                        <a:rPr lang="en-US" sz="1000" b="1" dirty="0" smtClean="0">
                          <a:effectLst/>
                        </a:rPr>
                        <a:t>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Dropsonde </a:t>
                      </a:r>
                      <a:r>
                        <a:rPr lang="en-US" sz="1000" dirty="0">
                          <a:effectLst/>
                        </a:rPr>
                        <a:t>splash-level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pstn, Tv, q</a:t>
                      </a:r>
                      <a:endParaRPr lang="en-US" sz="1000" b="1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RECCO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</a:t>
                      </a:r>
                      <a:r>
                        <a:rPr lang="en-US" sz="1000" b="1" dirty="0" smtClean="0">
                          <a:effectLst/>
                        </a:rPr>
                        <a:t>q,</a:t>
                      </a:r>
                      <a:r>
                        <a:rPr lang="en-US" sz="1000" b="1" baseline="0" dirty="0" smtClean="0">
                          <a:effectLst/>
                        </a:rPr>
                        <a:t>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AIREP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AMDAR (</a:t>
                      </a:r>
                      <a:r>
                        <a:rPr lang="en-US" sz="1000" dirty="0" smtClean="0">
                          <a:effectLst/>
                        </a:rPr>
                        <a:t>TAC+BUFR)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346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U.S./Mexican/ADS-C </a:t>
                      </a:r>
                      <a:r>
                        <a:rPr lang="en-US" sz="1000" dirty="0">
                          <a:effectLst/>
                        </a:rPr>
                        <a:t>MDCRS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</a:t>
                      </a:r>
                      <a:r>
                        <a:rPr lang="en-US" sz="1000" dirty="0" smtClean="0">
                          <a:effectLst/>
                        </a:rPr>
                        <a:t>, 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b="1" dirty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</a:t>
                      </a:r>
                      <a:r>
                        <a:rPr lang="en-US" sz="1000" b="1" dirty="0" smtClean="0">
                          <a:effectLst/>
                        </a:rPr>
                        <a:t>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Canadian AMDAR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Ts, uv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TAMDAR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Ts, q, uv</a:t>
                      </a:r>
                      <a:endParaRPr lang="en-US" sz="10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Ts, q, uv</a:t>
                      </a:r>
                      <a:endParaRPr lang="en-US" sz="10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Ts, q, uv</a:t>
                      </a:r>
                      <a:endParaRPr lang="en-US" sz="10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GPS-met </a:t>
                      </a:r>
                      <a:r>
                        <a:rPr lang="en-US" sz="950" dirty="0" smtClean="0">
                          <a:effectLst/>
                        </a:rPr>
                        <a:t>(ground based)</a:t>
                      </a:r>
                      <a:endParaRPr lang="en-US" sz="9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PWt (US only)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PWt (US only)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PWt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lang="en-US" sz="1000" b="1" dirty="0" smtClean="0">
                          <a:effectLst/>
                        </a:rPr>
                        <a:t>(US only)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RASS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Tv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NPN wind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Multi-agency</a:t>
                      </a:r>
                      <a:r>
                        <a:rPr lang="en-US" sz="1000" baseline="0" dirty="0" smtClean="0">
                          <a:effectLst/>
                        </a:rPr>
                        <a:t>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 (</a:t>
                      </a:r>
                      <a:r>
                        <a:rPr lang="en-US" sz="1000" b="1" u="sng" dirty="0" smtClean="0">
                          <a:effectLst/>
                        </a:rPr>
                        <a:t>&lt;</a:t>
                      </a:r>
                      <a:r>
                        <a:rPr lang="en-US" sz="1000" b="1" dirty="0" smtClean="0">
                          <a:effectLst/>
                        </a:rPr>
                        <a:t> 400 mb)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VAD winds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 (RCM)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 (RCM+L2 NEXRAD)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uv (RCM+</a:t>
                      </a:r>
                      <a:r>
                        <a:rPr lang="en-US" sz="1000" b="1" u="sng" dirty="0" smtClean="0">
                          <a:effectLst/>
                        </a:rPr>
                        <a:t>L2 NEXRAD</a:t>
                      </a:r>
                      <a:r>
                        <a:rPr lang="en-US" sz="1000" b="1" dirty="0" smtClean="0">
                          <a:effectLst/>
                        </a:rPr>
                        <a:t>)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JMA wind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uv </a:t>
                      </a:r>
                      <a:r>
                        <a:rPr lang="en-US" sz="900" i="1" dirty="0" smtClean="0">
                          <a:solidFill>
                            <a:srgbClr val="0070C0"/>
                          </a:solidFill>
                          <a:effectLst/>
                        </a:rPr>
                        <a:t>(currently not processed)</a:t>
                      </a:r>
                      <a:endParaRPr lang="en-US" sz="9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210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SYNOP (TAC), </a:t>
                      </a:r>
                      <a:r>
                        <a:rPr lang="en-US" sz="1000" dirty="0">
                          <a:effectLst/>
                        </a:rPr>
                        <a:t>METAR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Tv, q, uv, 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/>
                        <a:t>pstn, Tv, q, mta_cld, uv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pstn, Tv, q, uv, 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346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Ship (TAC), buoy (TAC), </a:t>
                      </a:r>
                      <a:r>
                        <a:rPr lang="en-US" sz="1000" dirty="0">
                          <a:effectLst/>
                        </a:rPr>
                        <a:t>platforms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pstn, Tv, q, uv, 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76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Mesonet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 smtClean="0">
                          <a:effectLst/>
                        </a:rPr>
                        <a:t>pstn, Tv, q, uv</a:t>
                      </a:r>
                      <a:endParaRPr lang="en-US" sz="10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51112" y="362634"/>
            <a:ext cx="5750292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Conventional Data </a:t>
            </a:r>
            <a:r>
              <a:rPr lang="en-US" sz="3600" b="1" dirty="0" smtClean="0"/>
              <a:t>Usage</a:t>
            </a:r>
          </a:p>
          <a:p>
            <a:pPr algn="ctr"/>
            <a:r>
              <a:rPr lang="en-US" sz="1400" b="1" dirty="0"/>
              <a:t>bold black: used</a:t>
            </a:r>
            <a:r>
              <a:rPr lang="en-US" sz="1400" dirty="0"/>
              <a:t>; </a:t>
            </a:r>
            <a:r>
              <a:rPr lang="en-US" sz="1400" i="1" dirty="0" smtClean="0">
                <a:solidFill>
                  <a:srgbClr val="0070C0"/>
                </a:solidFill>
              </a:rPr>
              <a:t>aqua italicized</a:t>
            </a:r>
            <a:r>
              <a:rPr lang="en-US" sz="1400" i="1" dirty="0">
                <a:solidFill>
                  <a:srgbClr val="0070C0"/>
                </a:solidFill>
              </a:rPr>
              <a:t>: monitored</a:t>
            </a:r>
          </a:p>
          <a:p>
            <a:pPr algn="ctr"/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714375" y="5846058"/>
            <a:ext cx="3467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       mta_cld </a:t>
            </a:r>
            <a:r>
              <a:rPr lang="en-US" sz="1000" dirty="0"/>
              <a:t>- METAR cloud amount, height of cloud </a:t>
            </a:r>
            <a:r>
              <a:rPr lang="en-US" sz="1000" dirty="0" smtClean="0"/>
              <a:t>base,</a:t>
            </a:r>
          </a:p>
          <a:p>
            <a:r>
              <a:rPr lang="en-US" sz="1000" dirty="0" smtClean="0"/>
              <a:t>                       present </a:t>
            </a:r>
            <a:r>
              <a:rPr lang="en-US" sz="1000" dirty="0"/>
              <a:t>weather, visibility, dewpoint        </a:t>
            </a:r>
            <a:endParaRPr lang="en-US" sz="1000" dirty="0" smtClean="0"/>
          </a:p>
          <a:p>
            <a:r>
              <a:rPr lang="en-US" sz="1000" dirty="0" smtClean="0"/>
              <a:t>        pstn </a:t>
            </a:r>
            <a:r>
              <a:rPr lang="en-US" sz="1000" dirty="0"/>
              <a:t>- station (surface) pressure</a:t>
            </a:r>
            <a:br>
              <a:rPr lang="en-US" sz="1000" dirty="0"/>
            </a:br>
            <a:r>
              <a:rPr lang="en-US" sz="1000" dirty="0"/>
              <a:t>        </a:t>
            </a:r>
            <a:r>
              <a:rPr lang="en-US" sz="1000" dirty="0" smtClean="0"/>
              <a:t>PWt </a:t>
            </a:r>
            <a:r>
              <a:rPr lang="en-US" sz="1000" dirty="0"/>
              <a:t>- total column precipitable </a:t>
            </a:r>
            <a:r>
              <a:rPr lang="en-US" sz="1000" dirty="0" smtClean="0"/>
              <a:t>water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12</a:t>
            </a:fld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181475" y="5846058"/>
            <a:ext cx="2876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      </a:t>
            </a:r>
            <a:r>
              <a:rPr lang="en-US" sz="1000" dirty="0" smtClean="0">
                <a:solidFill>
                  <a:srgbClr val="000000"/>
                </a:solidFill>
              </a:rPr>
              <a:t>q – specific humidity</a:t>
            </a:r>
          </a:p>
          <a:p>
            <a:pPr lvl="0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       sst </a:t>
            </a:r>
            <a:r>
              <a:rPr lang="en-US" sz="1000" dirty="0">
                <a:solidFill>
                  <a:srgbClr val="000000"/>
                </a:solidFill>
              </a:rPr>
              <a:t>- sea-surface temperature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        Ts - sensible (dry bulb) temperature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        Tv - virtual temperature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        </a:t>
            </a:r>
            <a:r>
              <a:rPr lang="en-US" sz="1000" dirty="0" smtClean="0">
                <a:solidFill>
                  <a:srgbClr val="000000"/>
                </a:solidFill>
              </a:rPr>
              <a:t>u v </a:t>
            </a:r>
            <a:r>
              <a:rPr lang="en-US" sz="1000" dirty="0">
                <a:solidFill>
                  <a:srgbClr val="000000"/>
                </a:solidFill>
              </a:rPr>
              <a:t>- </a:t>
            </a:r>
            <a:r>
              <a:rPr lang="en-US" sz="1000" dirty="0" smtClean="0">
                <a:solidFill>
                  <a:srgbClr val="000000"/>
                </a:solidFill>
              </a:rPr>
              <a:t>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Conventional Data Received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7950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NCEP 00Z </a:t>
            </a:r>
            <a:r>
              <a:rPr lang="en-US" dirty="0" smtClean="0"/>
              <a:t>GDAS ANNUAL </a:t>
            </a:r>
            <a:r>
              <a:rPr lang="en-US" dirty="0"/>
              <a:t>DAILY </a:t>
            </a:r>
            <a:r>
              <a:rPr lang="en-US" dirty="0" smtClean="0"/>
              <a:t>MEAN </a:t>
            </a:r>
            <a:r>
              <a:rPr lang="en-US" dirty="0"/>
              <a:t>RECEIVED </a:t>
            </a:r>
            <a:r>
              <a:rPr lang="en-US" dirty="0" smtClean="0"/>
              <a:t>CONVENTIONAL OBS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248401"/>
            <a:ext cx="7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592021" y="4013078"/>
            <a:ext cx="1007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Thousands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88239"/>
              </p:ext>
            </p:extLst>
          </p:nvPr>
        </p:nvGraphicFramePr>
        <p:xfrm>
          <a:off x="762000" y="1948888"/>
          <a:ext cx="8153400" cy="468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26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083" y="76200"/>
            <a:ext cx="5596147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Non-conventional Data</a:t>
            </a:r>
          </a:p>
          <a:p>
            <a:pPr algn="ctr"/>
            <a:r>
              <a:rPr lang="en-US" sz="3600" b="1" dirty="0" smtClean="0"/>
              <a:t> Usage</a:t>
            </a:r>
          </a:p>
          <a:p>
            <a:pPr algn="ctr"/>
            <a:r>
              <a:rPr lang="en-US" sz="1400" b="1" dirty="0" smtClean="0"/>
              <a:t>bold </a:t>
            </a:r>
            <a:r>
              <a:rPr lang="en-US" sz="1400" b="1" dirty="0"/>
              <a:t>black: </a:t>
            </a:r>
            <a:r>
              <a:rPr lang="en-US" sz="1400" b="1" dirty="0" smtClean="0"/>
              <a:t>used; </a:t>
            </a:r>
            <a:r>
              <a:rPr lang="en-US" sz="1400" b="1" i="1" dirty="0" smtClean="0"/>
              <a:t>italicized: GFS2017</a:t>
            </a:r>
            <a:r>
              <a:rPr lang="en-US" sz="1400" dirty="0" smtClean="0"/>
              <a:t>; </a:t>
            </a:r>
            <a:r>
              <a:rPr lang="en-US" sz="1400" i="1" dirty="0" smtClean="0">
                <a:solidFill>
                  <a:srgbClr val="0070C0"/>
                </a:solidFill>
              </a:rPr>
              <a:t>aqua italicized</a:t>
            </a:r>
            <a:r>
              <a:rPr lang="en-US" sz="1400" i="1" dirty="0">
                <a:solidFill>
                  <a:srgbClr val="0070C0"/>
                </a:solidFill>
              </a:rPr>
              <a:t>: monitored</a:t>
            </a:r>
          </a:p>
          <a:p>
            <a:pPr algn="ctr"/>
            <a:endParaRPr lang="en-US" sz="36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54818"/>
              </p:ext>
            </p:extLst>
          </p:nvPr>
        </p:nvGraphicFramePr>
        <p:xfrm>
          <a:off x="381002" y="1662288"/>
          <a:ext cx="8381998" cy="486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8"/>
                <a:gridCol w="2209800"/>
                <a:gridCol w="2209800"/>
                <a:gridCol w="1905000"/>
              </a:tblGrid>
              <a:tr h="366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Instrument/product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Global</a:t>
                      </a:r>
                      <a:r>
                        <a:rPr lang="en-US" sz="1100" b="1" baseline="0" dirty="0" smtClean="0">
                          <a:effectLst/>
                        </a:rPr>
                        <a:t> Forecast System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(GFS)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North</a:t>
                      </a:r>
                      <a:r>
                        <a:rPr lang="en-US" sz="1100" b="1" baseline="0" dirty="0" smtClean="0">
                          <a:effectLst/>
                        </a:rPr>
                        <a:t> American Mesoscale </a:t>
                      </a:r>
                      <a:endParaRPr lang="en-US" sz="11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(NAM)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Rapid</a:t>
                      </a:r>
                      <a:r>
                        <a:rPr lang="en-US" sz="1100" b="1" baseline="0" dirty="0" smtClean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(RAP)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485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AMSU-A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NOAA-15/18/19(+RARS)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METOP-A/B(+RARS)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NOAA-15/18/19(+RARS)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</a:t>
                      </a:r>
                      <a:r>
                        <a:rPr lang="en-US" sz="1100" b="1" u="sng" dirty="0" smtClean="0">
                          <a:effectLst/>
                        </a:rPr>
                        <a:t>B(+RARS)</a:t>
                      </a:r>
                      <a:endParaRPr lang="en-US" sz="1100" b="1" u="sng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NOAA-15/18/19(+RARS)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</a:t>
                      </a:r>
                      <a:r>
                        <a:rPr lang="en-US" sz="1100" b="1" u="sng" dirty="0" smtClean="0">
                          <a:effectLst/>
                        </a:rPr>
                        <a:t>B(+RARS)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410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MHS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NOAA-18/19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METOP-A/B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NOAA-18/19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</a:t>
                      </a:r>
                      <a:r>
                        <a:rPr lang="en-US" sz="1100" b="1" u="sng" dirty="0" smtClean="0">
                          <a:effectLst/>
                        </a:rPr>
                        <a:t>B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NOAA-18/19(+RARS)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</a:t>
                      </a:r>
                      <a:r>
                        <a:rPr lang="en-US" sz="1100" b="1" u="sng" dirty="0" smtClean="0">
                          <a:effectLst/>
                        </a:rPr>
                        <a:t>B(+RARS)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333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HIRS-4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METOP-A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METOP-A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en-US" sz="11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METOP-A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AIRS-281 </a:t>
                      </a:r>
                      <a:r>
                        <a:rPr lang="en-US" sz="1100" dirty="0" smtClean="0">
                          <a:effectLst/>
                        </a:rPr>
                        <a:t>chn, every f-o-v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IASI-616 chn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METOP-A/B</a:t>
                      </a:r>
                      <a:r>
                        <a:rPr lang="en-US" sz="1100" b="1" u="sng" dirty="0" smtClean="0">
                          <a:effectLst/>
                        </a:rPr>
                        <a:t>(+</a:t>
                      </a:r>
                      <a:r>
                        <a:rPr lang="en-US" sz="1100" b="1" i="1" u="sng" dirty="0" smtClean="0">
                          <a:effectLst/>
                        </a:rPr>
                        <a:t>DBRTN</a:t>
                      </a:r>
                      <a:r>
                        <a:rPr lang="en-US" sz="1100" b="1" u="sng" dirty="0" smtClean="0">
                          <a:effectLst/>
                        </a:rPr>
                        <a:t>+</a:t>
                      </a:r>
                      <a:r>
                        <a:rPr lang="en-US" sz="1100" b="1" i="1" u="sng" dirty="0" smtClean="0">
                          <a:effectLst/>
                        </a:rPr>
                        <a:t>RARS</a:t>
                      </a:r>
                      <a:r>
                        <a:rPr lang="en-US" sz="1100" b="1" u="sng" dirty="0" smtClean="0">
                          <a:effectLst/>
                        </a:rPr>
                        <a:t>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</a:t>
                      </a:r>
                      <a:r>
                        <a:rPr lang="en-US" sz="1100" b="1" u="sng" dirty="0" smtClean="0">
                          <a:effectLst/>
                        </a:rPr>
                        <a:t>B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SSM/IS </a:t>
                      </a:r>
                      <a:r>
                        <a:rPr lang="en-US" sz="1100" dirty="0" smtClean="0">
                          <a:effectLst/>
                        </a:rPr>
                        <a:t>UPP radiances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DMSP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b="1" dirty="0" smtClean="0">
                          <a:effectLst/>
                        </a:rPr>
                        <a:t>F-17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F-18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smtClean="0">
                          <a:effectLst/>
                        </a:rPr>
                        <a:t>DMSP</a:t>
                      </a:r>
                      <a:r>
                        <a:rPr lang="en-US" sz="1100" u="sng" dirty="0" smtClean="0">
                          <a:effectLst/>
                        </a:rPr>
                        <a:t> </a:t>
                      </a:r>
                      <a:r>
                        <a:rPr lang="en-US" sz="1100" b="1" u="sng" dirty="0" smtClean="0">
                          <a:effectLst/>
                        </a:rPr>
                        <a:t>F-17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en-US" sz="1100" i="1" u="none" dirty="0" smtClean="0">
                          <a:solidFill>
                            <a:srgbClr val="0070C0"/>
                          </a:solidFill>
                          <a:effectLst/>
                        </a:rPr>
                        <a:t>F-18</a:t>
                      </a:r>
                      <a:endParaRPr lang="en-US" sz="1100" i="1" u="none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144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GOES sounder radiances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GOES-15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(over water)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GOES-15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(over water)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GOES-15</a:t>
                      </a:r>
                      <a:r>
                        <a:rPr lang="en-US" sz="1100" dirty="0" smtClean="0">
                          <a:effectLst/>
                        </a:rPr>
                        <a:t> (over water)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SEVIRI/CSR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METEOSAT-10</a:t>
                      </a:r>
                      <a:r>
                        <a:rPr lang="en-US" sz="1100" b="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METEOSAT-8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smtClean="0">
                          <a:effectLst/>
                        </a:rPr>
                        <a:t>METEOSAT-10</a:t>
                      </a:r>
                      <a:r>
                        <a:rPr lang="en-US" sz="1100" b="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METEOSAT-8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ATMS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S-NPP</a:t>
                      </a:r>
                      <a:r>
                        <a:rPr lang="en-US" sz="1100" b="1" i="1" u="sng" dirty="0" smtClean="0">
                          <a:effectLst/>
                        </a:rPr>
                        <a:t>(+DBRTN</a:t>
                      </a:r>
                      <a:r>
                        <a:rPr lang="en-US" sz="1100" b="1" u="sng" dirty="0" smtClean="0">
                          <a:effectLst/>
                        </a:rPr>
                        <a:t>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S-NPP</a:t>
                      </a:r>
                      <a:endParaRPr lang="en-US" sz="11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CrIS-399 chn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S-NPP</a:t>
                      </a:r>
                      <a:r>
                        <a:rPr lang="en-US" sz="1100" b="1" i="1" u="sng" dirty="0" smtClean="0">
                          <a:effectLst/>
                        </a:rPr>
                        <a:t>(+DBRTN</a:t>
                      </a:r>
                      <a:r>
                        <a:rPr lang="en-US" sz="1100" b="1" u="sng" dirty="0" smtClean="0">
                          <a:effectLst/>
                        </a:rPr>
                        <a:t>)</a:t>
                      </a:r>
                      <a:endParaRPr lang="en-US" sz="11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S-NPP</a:t>
                      </a:r>
                      <a:endParaRPr lang="en-US" sz="11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SAPHIR radiances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</a:rPr>
                        <a:t>Megha-Tropiques</a:t>
                      </a:r>
                      <a:endParaRPr lang="en-US" sz="1100" b="1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144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GOES </a:t>
                      </a:r>
                      <a:r>
                        <a:rPr lang="en-US" sz="1100" dirty="0" smtClean="0">
                          <a:effectLst/>
                        </a:rPr>
                        <a:t>imgr cloud products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GOES-13/15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(LaRC)</a:t>
                      </a: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GOES-13/15 </a:t>
                      </a:r>
                      <a:r>
                        <a:rPr lang="en-US" sz="1100" b="0" dirty="0" smtClean="0">
                          <a:effectLst/>
                        </a:rPr>
                        <a:t>(LaRC)</a:t>
                      </a:r>
                    </a:p>
                  </a:txBody>
                  <a:tcPr marL="62253" marR="62253" marT="0" marB="0"/>
                </a:tc>
              </a:tr>
              <a:tr h="205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GOES sndr cloud products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GOES-15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(NESDIS)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GOES-15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(NESDIS)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SBUV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NOAA-19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67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GOME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METOP-A/B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OMI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</a:rPr>
                        <a:t>AURA</a:t>
                      </a:r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MLS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 smtClean="0">
                          <a:solidFill>
                            <a:srgbClr val="0070C0"/>
                          </a:solidFill>
                          <a:effectLst/>
                        </a:rPr>
                        <a:t>AURA (not currently available)</a:t>
                      </a:r>
                      <a:endParaRPr lang="en-US" sz="11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NEXRAD L2 radial wind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yes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yes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18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NEXRAD L2 reflectivity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863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37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7315" y="76200"/>
            <a:ext cx="521168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Non-conventional Data</a:t>
            </a:r>
          </a:p>
          <a:p>
            <a:pPr algn="ctr"/>
            <a:r>
              <a:rPr lang="en-US" sz="3600" b="1" dirty="0" smtClean="0"/>
              <a:t> Usage (cont.)</a:t>
            </a:r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/>
              <a:t>bold black: used</a:t>
            </a:r>
            <a:r>
              <a:rPr lang="en-US" sz="1400" dirty="0"/>
              <a:t>; </a:t>
            </a:r>
            <a:r>
              <a:rPr lang="en-US" sz="1400" i="1" dirty="0" smtClean="0">
                <a:solidFill>
                  <a:srgbClr val="0070C0"/>
                </a:solidFill>
              </a:rPr>
              <a:t>aqua italicized</a:t>
            </a:r>
            <a:r>
              <a:rPr lang="en-US" sz="1400" i="1" dirty="0">
                <a:solidFill>
                  <a:srgbClr val="0070C0"/>
                </a:solidFill>
              </a:rPr>
              <a:t>: monitored</a:t>
            </a:r>
          </a:p>
          <a:p>
            <a:pPr algn="ctr"/>
            <a:endParaRPr lang="en-US" sz="36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863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2899"/>
              </p:ext>
            </p:extLst>
          </p:nvPr>
        </p:nvGraphicFramePr>
        <p:xfrm>
          <a:off x="398341" y="1645920"/>
          <a:ext cx="846963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30"/>
                <a:gridCol w="2171700"/>
                <a:gridCol w="2165985"/>
                <a:gridCol w="2177415"/>
              </a:tblGrid>
              <a:tr h="327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Instrument/product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Global</a:t>
                      </a:r>
                      <a:r>
                        <a:rPr lang="en-US" sz="1100" b="1" baseline="0" dirty="0" smtClean="0">
                          <a:effectLst/>
                        </a:rPr>
                        <a:t> Forecast System (</a:t>
                      </a:r>
                      <a:r>
                        <a:rPr lang="en-US" sz="1100" dirty="0" smtClean="0">
                          <a:effectLst/>
                        </a:rPr>
                        <a:t>GFS)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North</a:t>
                      </a:r>
                      <a:r>
                        <a:rPr lang="en-US" sz="1100" b="1" baseline="0" dirty="0" smtClean="0">
                          <a:effectLst/>
                        </a:rPr>
                        <a:t> American Mesoscale </a:t>
                      </a:r>
                      <a:endParaRPr lang="en-US" sz="11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(NAM)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Rapid</a:t>
                      </a:r>
                      <a:r>
                        <a:rPr lang="en-US" sz="1100" b="1" baseline="0" dirty="0" smtClean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(RAP)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9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GPS-RO bending </a:t>
                      </a:r>
                      <a:r>
                        <a:rPr lang="en-US" sz="1100" dirty="0" smtClean="0">
                          <a:effectLst/>
                        </a:rPr>
                        <a:t>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COSMIC-1 (FM1, FM6)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GRACE-B</a:t>
                      </a:r>
                      <a:endParaRPr lang="en-US" sz="1100" b="1" i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METOP-A/METOP-B (GRAS)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Terra-SAR-X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TanDEM-X</a:t>
                      </a:r>
                      <a:endParaRPr lang="en-US" sz="1100" b="1" i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COSMIC-1 (FM1, FM6)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GRACE-B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METOP-A/</a:t>
                      </a:r>
                      <a:r>
                        <a:rPr lang="en-US" sz="1100" b="1" u="sng" dirty="0" smtClean="0">
                          <a:effectLst/>
                        </a:rPr>
                        <a:t>METOP-B</a:t>
                      </a:r>
                      <a:r>
                        <a:rPr lang="en-US" sz="1100" b="1" dirty="0" smtClean="0">
                          <a:effectLst/>
                        </a:rPr>
                        <a:t> (GRAS)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Terra-SAR-X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TanDEM-X</a:t>
                      </a:r>
                      <a:endParaRPr lang="en-US" sz="11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83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LW-IR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HIMAWARI-8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METEOSAT-10/8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NOAA-15/18/19 (AVHRR)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smtClean="0">
                          <a:effectLst/>
                        </a:rPr>
                        <a:t>METOP-A/B (AVHRR)</a:t>
                      </a:r>
                      <a:endParaRPr lang="en-US" sz="11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S-NPP (VIIRS)</a:t>
                      </a:r>
                      <a:endParaRPr lang="en-US" sz="1100" b="1" i="1" u="sng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HIMAWARI-8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METEOSAT-10</a:t>
                      </a:r>
                      <a:r>
                        <a:rPr lang="en-US" sz="1100" b="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smtClean="0">
                          <a:effectLst/>
                        </a:rPr>
                        <a:t>NOAA-15/18/19 (AVHRR)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smtClean="0">
                          <a:effectLst/>
                        </a:rPr>
                        <a:t>METOP-A/B (AVHRR)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S-NPP (VIIRS)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HIMAWARI-8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METEOSAT-10/8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3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SW-IR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5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WV-cloud top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HIMAWARI-8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METEOSAT-10/8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HIMAWARI-8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METEOSAT-10</a:t>
                      </a:r>
                      <a:r>
                        <a:rPr lang="en-US" sz="1100" b="1" i="1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METEOSAT-10/8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5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WV-deep layer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METEOSAT-10/8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METEOSAT-10/8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HIMAWARI-8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METEOSAT-10/8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934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Visible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HIMAWARI-8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METEOSAT-10/8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HIMAWARI-8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METEOSAT-10</a:t>
                      </a:r>
                      <a:r>
                        <a:rPr lang="en-US" sz="1100" b="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METEOSAT-8</a:t>
                      </a:r>
                      <a:endParaRPr lang="en-US" sz="110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HIMAWARI-8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METEOSAT-10/8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3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ASCAT scatterometer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3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Lightning </a:t>
                      </a:r>
                      <a:r>
                        <a:rPr lang="en-US" sz="900" dirty="0" smtClean="0">
                          <a:effectLst/>
                        </a:rPr>
                        <a:t>(long &amp; short range)</a:t>
                      </a:r>
                      <a:endParaRPr lang="en-US" sz="9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effectLst/>
                        </a:rPr>
                        <a:t>yes</a:t>
                      </a:r>
                      <a:endParaRPr lang="en-US" sz="1100" i="1" u="sng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574" y="6346195"/>
            <a:ext cx="85058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RTMA/URMA: </a:t>
            </a:r>
            <a:r>
              <a:rPr lang="en-US" sz="1100" b="1" dirty="0"/>
              <a:t>METOP-A </a:t>
            </a:r>
            <a:r>
              <a:rPr lang="en-US" sz="1100" b="1" dirty="0" smtClean="0"/>
              <a:t>&amp; -B ASCAT used; </a:t>
            </a:r>
            <a:r>
              <a:rPr lang="en-US" sz="1100" dirty="0" smtClean="0"/>
              <a:t>AMVs </a:t>
            </a:r>
            <a:r>
              <a:rPr lang="en-US" sz="1100" dirty="0"/>
              <a:t>(</a:t>
            </a:r>
            <a:r>
              <a:rPr lang="en-US" sz="1100" b="1" dirty="0"/>
              <a:t>same as NAM</a:t>
            </a:r>
            <a:r>
              <a:rPr lang="en-US" sz="1100" dirty="0"/>
              <a:t>) </a:t>
            </a:r>
            <a:r>
              <a:rPr lang="en-US" sz="1100" b="1" dirty="0"/>
              <a:t>used</a:t>
            </a:r>
            <a:r>
              <a:rPr lang="en-US" sz="1100" dirty="0"/>
              <a:t> at </a:t>
            </a:r>
            <a:r>
              <a:rPr lang="en-US" sz="1100" dirty="0" smtClean="0"/>
              <a:t>&amp; below </a:t>
            </a:r>
            <a:r>
              <a:rPr lang="en-US" sz="1100" dirty="0"/>
              <a:t>850 </a:t>
            </a:r>
            <a:r>
              <a:rPr lang="en-US" sz="1100" dirty="0" smtClean="0"/>
              <a:t>mb; </a:t>
            </a:r>
            <a:r>
              <a:rPr lang="en-US" sz="1100" b="1" dirty="0" smtClean="0"/>
              <a:t>GOES-13/15 effective cloud amount</a:t>
            </a:r>
            <a:endParaRPr lang="en-US" sz="11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50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Non-Conventional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 Received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147" y="1795000"/>
            <a:ext cx="6962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NCEP 00Z </a:t>
            </a:r>
            <a:r>
              <a:rPr lang="en-US" dirty="0" smtClean="0"/>
              <a:t>GDAS ANNUAL </a:t>
            </a:r>
            <a:r>
              <a:rPr lang="en-US" dirty="0"/>
              <a:t>DAILY </a:t>
            </a:r>
            <a:r>
              <a:rPr lang="en-US" dirty="0" smtClean="0"/>
              <a:t>MEAN </a:t>
            </a:r>
            <a:r>
              <a:rPr lang="en-US" dirty="0"/>
              <a:t>RECEIVED </a:t>
            </a:r>
            <a:r>
              <a:rPr lang="en-US" dirty="0" smtClean="0"/>
              <a:t>NON-CONVENTIONAL OBS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15453" y="4013078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Millions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60855"/>
              </p:ext>
            </p:extLst>
          </p:nvPr>
        </p:nvGraphicFramePr>
        <p:xfrm>
          <a:off x="1067100" y="1932570"/>
          <a:ext cx="7695900" cy="473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09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Non-Conventional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Assimilated Data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147" y="1795000"/>
            <a:ext cx="7114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NCEP 00Z </a:t>
            </a:r>
            <a:r>
              <a:rPr lang="en-US" dirty="0" smtClean="0"/>
              <a:t>GDAS ANNUAL </a:t>
            </a:r>
            <a:r>
              <a:rPr lang="en-US" dirty="0"/>
              <a:t>DAILY </a:t>
            </a:r>
            <a:r>
              <a:rPr lang="en-US" dirty="0" smtClean="0"/>
              <a:t>MEAN ASSIMILATED NON-CONVENTIONAL OBS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248401"/>
            <a:ext cx="7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    YEAR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15453" y="4013078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Millions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63140"/>
              </p:ext>
            </p:extLst>
          </p:nvPr>
        </p:nvGraphicFramePr>
        <p:xfrm>
          <a:off x="804819" y="1948888"/>
          <a:ext cx="8034381" cy="443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93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NEW Data </a:t>
            </a:r>
            <a:r>
              <a:rPr lang="en-US" sz="4000" b="1" kern="0" cap="all" dirty="0">
                <a:latin typeface="Calibri" pitchFamily="34" charset="0"/>
              </a:rPr>
              <a:t>Usage and Data </a:t>
            </a:r>
            <a:r>
              <a:rPr lang="en-US" sz="4000" b="1" kern="0" cap="all" dirty="0" smtClean="0">
                <a:latin typeface="Calibri" pitchFamily="34" charset="0"/>
              </a:rPr>
              <a:t>acquisition SINCE LAST MEETING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38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Changes in Observational Data Usage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07 October 2015</a:t>
            </a:r>
            <a:endParaRPr lang="en-US"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SSM/IS UPP radiances from DMSP F-18 monitored in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NAM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20 November </a:t>
            </a: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2015 </a:t>
            </a:r>
            <a:r>
              <a:rPr lang="en-US" sz="1800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GOES-13 sounder failure</a:t>
            </a:r>
            <a:endParaRPr lang="en-US" sz="1800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Radiances no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longer monitored in GFS or NAM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Cloud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products no longer assimilated in NAM or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RAP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b="1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10 </a:t>
            </a: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March 2016</a:t>
            </a: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MDCRS from </a:t>
            </a:r>
            <a:r>
              <a:rPr lang="en-US" sz="1800" i="0" dirty="0"/>
              <a:t>Aeroméxico</a:t>
            </a: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 and ADS-C assimilated in all </a:t>
            </a: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networks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11 May </a:t>
            </a: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2016 </a:t>
            </a:r>
            <a:r>
              <a:rPr lang="en-US" sz="1800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GFS upgrade</a:t>
            </a:r>
            <a:endParaRPr lang="en-US" sz="1800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NOAA-15/18/19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METOP-A/B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AVHRR POES ir AMV’s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SNPP VIIRS POES ir AMV’s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monitored</a:t>
            </a: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b="1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NCEP 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95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Topics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Overview of NCEP Centers, Structure, and NWP Suite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High Performance Computing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Current Data Usage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New Data Usage and Acquisition 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Recent Model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Upgrades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Upgrades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Planned Data Acquisition/Use Going Forward</a:t>
            </a:r>
          </a:p>
          <a:p>
            <a:pPr>
              <a:buFontTx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0" y="5638800"/>
            <a:ext cx="9144000" cy="1295400"/>
            <a:chOff x="626" y="3408"/>
            <a:chExt cx="4501" cy="432"/>
          </a:xfrm>
        </p:grpSpPr>
        <p:pic>
          <p:nvPicPr>
            <p:cNvPr id="17414" name="Picture 8" descr="wing_sunset2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" y="3408"/>
              <a:ext cx="8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 descr="roughsea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409"/>
              <a:ext cx="74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16" b="21416"/>
            <a:stretch>
              <a:fillRect/>
            </a:stretch>
          </p:blipFill>
          <p:spPr bwMode="auto">
            <a:xfrm>
              <a:off x="1373" y="3408"/>
              <a:ext cx="7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8" b="9599"/>
            <a:stretch>
              <a:fillRect/>
            </a:stretch>
          </p:blipFill>
          <p:spPr bwMode="auto">
            <a:xfrm>
              <a:off x="2903" y="3409"/>
              <a:ext cx="73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" b="12845"/>
            <a:stretch>
              <a:fillRect/>
            </a:stretch>
          </p:blipFill>
          <p:spPr bwMode="auto">
            <a:xfrm>
              <a:off x="3638" y="3409"/>
              <a:ext cx="687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 descr="PLOW_-_BU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" b="18750"/>
            <a:stretch>
              <a:fillRect/>
            </a:stretch>
          </p:blipFill>
          <p:spPr bwMode="auto">
            <a:xfrm>
              <a:off x="2132" y="3408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5" descr="ncep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60663"/>
            <a:ext cx="25908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Changes in Observational Data Usage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23 </a:t>
            </a: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August </a:t>
            </a: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2016 </a:t>
            </a:r>
            <a:r>
              <a:rPr lang="en-US" sz="1800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RAP upgrade</a:t>
            </a:r>
            <a:endParaRPr lang="en-US" sz="1600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VAD winds derived from Level 2 NEXRAD radar decoder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Surface mesonet mass and wind data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METOP-B AMSU-A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MHS radiances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 (includes RARS)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NEXRAD L2 radial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winds assimilated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09 September 2016</a:t>
            </a:r>
            <a:endParaRPr lang="en-US" sz="1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METOP-A HIRS-4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radiances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downgraded to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monitored in all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networks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17 November 2016</a:t>
            </a:r>
            <a:endParaRPr lang="en-US"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CLS/MeteoFrance FM-18 buoys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(migrated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from TAC to BUFR on 1 Nov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2016) assimilation restored in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all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networks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21 February 2017</a:t>
            </a:r>
            <a:endParaRPr lang="en-US" sz="1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METEOSAT-8 SEVIRI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CSR’s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monitored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GFS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b="1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NCEP 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12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Changes in Observational Data Usage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15 </a:t>
            </a: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March 2017</a:t>
            </a:r>
            <a:endParaRPr lang="en-US"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HIMAWARI-8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replaced MTSAT-2 for ir, vis &amp; wv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AMV’s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21 March 2017 </a:t>
            </a:r>
            <a:r>
              <a:rPr lang="en-US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– </a:t>
            </a:r>
            <a:r>
              <a:rPr lang="en-US" sz="1800" i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NAM upgrade</a:t>
            </a:r>
            <a:endParaRPr lang="en-US" sz="1600" i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Tropical cyclone bogus winds no longer 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METOP-B AMSU-A and MHS radiances assimilated (AMSU-A includes RARS)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METOP-B IASI </a:t>
            </a: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616 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channel radiances 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DMSP F-17 SSM/IS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UPP radiances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METEOSAT-10 SEVIRI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CSR’s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assimilated, METEOSAT-8 monitored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S-NPP CrIS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399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channel and ATMS radiances 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METOP-B GRAS GPS-RO bending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angle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HIMAWARI-8 and METEOSAT-10 wv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AMV’s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NOAA-15/18/19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METOP-A/B AVHRR POES ir AMV’s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SNPP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VIIRS POES ir AMV’s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monitored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GOES-13/15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short-wave ir AMV’s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monitored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Long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short-range lightning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(Vaisala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) assimilated </a:t>
            </a: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NCEP 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69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Changes in Observational Data Usage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31 </a:t>
            </a: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March </a:t>
            </a: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2017 </a:t>
            </a:r>
            <a:r>
              <a:rPr lang="en-US" sz="1800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- </a:t>
            </a:r>
            <a:r>
              <a:rPr lang="en-US" sz="1800" i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METEOSAT-8 </a:t>
            </a:r>
            <a:r>
              <a:rPr lang="en-US" sz="1800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replaced METEOSAT-7 </a:t>
            </a:r>
            <a:endParaRPr lang="en-US" sz="1800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AMV usage same except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 NAM where ir &amp; vis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downgraded to monitored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09 May 2017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Korean AMDAR assimilated in NAM and RAP (where in domain)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BUFR AMDAR replaces TAC (where applicable) in NAM and RAP assimilation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/>
              <a:t>U.S. TAMDAR monitored in NAM and RAP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July 2017 (est.) </a:t>
            </a:r>
            <a:r>
              <a:rPr lang="en-US" sz="1800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GFS upgrade</a:t>
            </a:r>
            <a:endParaRPr lang="en-US" sz="1600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NCAR/NOAA Global Hawk hurricane dropsondes assimilated (all networks)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RARS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DBRTN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METOP-A/B IASI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616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channel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radiances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DBRTN S-NPP CrIS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399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channel and ATMS radiances 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Megha-Tropiques SAPHIR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radiances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monitored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TanDEM-X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GRACE-B GPS-RO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bending angle 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SNPP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VIIRS POES ir AMV’s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assimilated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b="1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NCEP 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01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Model Upgrades SINCE LAST MEETING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430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FY16 </a:t>
            </a:r>
            <a:r>
              <a:rPr lang="en-US" sz="2000" b="1" dirty="0">
                <a:latin typeface="Calibri" charset="0"/>
              </a:rPr>
              <a:t>– </a:t>
            </a:r>
            <a:r>
              <a:rPr lang="en-US" sz="2000" b="1" dirty="0" smtClean="0">
                <a:latin typeface="Calibri" charset="0"/>
              </a:rPr>
              <a:t>FY17 </a:t>
            </a:r>
            <a:r>
              <a:rPr lang="en-US" sz="2000" b="1" dirty="0">
                <a:latin typeface="Calibri" charset="0"/>
              </a:rPr>
              <a:t>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Major Model Upgrades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(Observations, Resolution, DA, Dynamics, Physics, Post-processing)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October-December 2015</a:t>
            </a:r>
            <a:endParaRPr lang="en-US"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Short-Range Ensemble Forecast (SREF)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Extra-tropical Storm Surge (ETSS) </a:t>
            </a: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– Alaska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/>
              <a:t>Global Ensemble Forecast System (</a:t>
            </a: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GEFS)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January-March 2016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Nearshore Wave Prediction System (</a:t>
            </a: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NWPS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(new)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Real-Time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Mesoscale Analysis (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RTMA) 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National Blend of Models (NBM)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Community Multi-scale Air Quality (CMAQ) model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North American Ensemble Forecast System (NAEFS)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NCEP 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39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Major Model Upgrades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(Observations, Resolution, DA, Dynamics, Physics, Post-processing)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April-June 2016</a:t>
            </a:r>
            <a:endParaRPr lang="en-US" sz="14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Global Forecast System (GFS) </a:t>
            </a:r>
            <a:r>
              <a:rPr lang="en-US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1800" dirty="0"/>
              <a:t>4D EnVAR, land </a:t>
            </a:r>
            <a:r>
              <a:rPr lang="en-US" sz="1800" dirty="0" smtClean="0"/>
              <a:t>physics)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/>
              <a:t>Global Current Icing Potential (GCIP) in-flight icing analysis products</a:t>
            </a:r>
            <a:endParaRPr lang="en-US" sz="1800" dirty="0" smtClean="0"/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Gr. Lakes Oper. Fcst </a:t>
            </a: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System (GLOFS</a:t>
            </a: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)/Lake </a:t>
            </a: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Erie </a:t>
            </a: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Oper. Fcst </a:t>
            </a: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System (LEOFS</a:t>
            </a: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1800" i="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/>
              <a:t>Hurricane Surge On-Demand Forecast System </a:t>
            </a:r>
            <a:r>
              <a:rPr lang="en-US" sz="1800" i="0" dirty="0" smtClean="0"/>
              <a:t>(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HSOFS)</a:t>
            </a:r>
            <a:endParaRPr lang="en-US" sz="1800" i="0" dirty="0" smtClean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i="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July-September </a:t>
            </a: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2016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HYSPLIT </a:t>
            </a:r>
            <a:r>
              <a:rPr lang="en-US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(smoke and dust trajectory model)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Hurricane WRF (HWRF)/GFDL Hurricane Prediction System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National Water Model (NWM)</a:t>
            </a:r>
            <a:r>
              <a:rPr lang="en-US" sz="1800" b="1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(new)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Rapid Refresh (RAP)/High-Resolution Rapid Refresh (HRRR)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Real-Time Mesoscale Analysis (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RTMA)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North American Model (NAM)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Short-Range Ensemble Forecast (SREF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)</a:t>
            </a:r>
            <a:endParaRPr lang="en-US" sz="1800" i="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NCEP 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78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Major Model Upgrades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(Observations, Resolution, DA, Dynamics, Physics, Post-processing)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October-December </a:t>
            </a:r>
            <a:r>
              <a:rPr lang="en-US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2016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Real Time Global-High Res. Sea Sfc Temperature (RTG-HR SST) Analysis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Sea-Ice Concentration Analysis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Nearshore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Wave Prediction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System (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NWPS)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i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Jan-May 2017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/>
              <a:t>NOAA Environ. Modeling System (NEMS) GFS </a:t>
            </a:r>
            <a:r>
              <a:rPr lang="en-US" sz="1800" i="0" dirty="0"/>
              <a:t>Aerosol Component (</a:t>
            </a:r>
            <a:r>
              <a:rPr lang="en-US" sz="1800" i="0" dirty="0" smtClean="0"/>
              <a:t>NGAC)</a:t>
            </a:r>
            <a:endParaRPr lang="en-US" sz="1800" i="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strike="sngStrike" dirty="0" smtClean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North Atlantic-</a:t>
            </a:r>
            <a:r>
              <a:rPr lang="en-US" sz="1800" strike="sngStrike" dirty="0" smtClean="0">
                <a:solidFill>
                  <a:schemeClr val="bg1">
                    <a:lumMod val="50000"/>
                  </a:schemeClr>
                </a:solidFill>
              </a:rPr>
              <a:t>Real </a:t>
            </a:r>
            <a:r>
              <a:rPr lang="en-US" sz="1800" strike="sngStrike" dirty="0">
                <a:solidFill>
                  <a:schemeClr val="bg1">
                    <a:lumMod val="50000"/>
                  </a:schemeClr>
                </a:solidFill>
              </a:rPr>
              <a:t>Time Ocean Forecast </a:t>
            </a:r>
            <a:r>
              <a:rPr lang="en-US" sz="1800" strike="sngStrike" dirty="0" smtClean="0">
                <a:solidFill>
                  <a:schemeClr val="bg1">
                    <a:lumMod val="50000"/>
                  </a:schemeClr>
                </a:solidFill>
              </a:rPr>
              <a:t>System (</a:t>
            </a:r>
            <a:r>
              <a:rPr lang="en-US" sz="1800" strike="sngStrike" dirty="0" smtClean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RTOFS)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 (discontinued)</a:t>
            </a:r>
            <a:endParaRPr lang="en-US" sz="1800" i="0" dirty="0" smtClean="0">
              <a:solidFill>
                <a:schemeClr val="bg1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North </a:t>
            </a: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American Model (NAM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sz="1800" i="0" dirty="0"/>
              <a:t>Probabilistic Hurricane Storm Surge Model </a:t>
            </a:r>
            <a:r>
              <a:rPr lang="it-IT" sz="1800" dirty="0" smtClean="0"/>
              <a:t>(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P-SURGE)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/>
              <a:t>Extra Tropical Surge and Tide Operational Forecast System </a:t>
            </a:r>
            <a:r>
              <a:rPr lang="en-US" sz="1800" i="0" dirty="0" smtClean="0"/>
              <a:t>(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ESTOFS)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Real-Time Mesoscale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Analysis (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RTMA)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National Water Model (NWM)</a:t>
            </a:r>
            <a:endParaRPr lang="en-US" sz="1800" i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i="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See  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http://www.nco.ncep.noaa.gov/pmb/changes/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for more information.</a:t>
            </a:r>
            <a:endParaRPr lang="en-US" sz="1800" b="1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800" i="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NCEP 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04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Planned Model Upgrades</a:t>
            </a:r>
          </a:p>
        </p:txBody>
      </p:sp>
      <p:sp>
        <p:nvSpPr>
          <p:cNvPr id="4710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FY17Q3/FY18Q1 </a:t>
            </a:r>
            <a:r>
              <a:rPr lang="en-US" sz="2000" b="1" dirty="0">
                <a:latin typeface="Calibri" charset="0"/>
              </a:rPr>
              <a:t>– 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Pending Model Upgrades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June </a:t>
            </a: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Community Multi-scale Air Quality (CMAQ) 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model</a:t>
            </a:r>
            <a:endParaRPr lang="en-US" sz="1800" i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July </a:t>
            </a: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Global Forecast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System (GFS)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Real Time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Global-High Res.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Sea Sfc Temperature (RTG-HR SST) Analysis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National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Blend of Models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Hurricane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WRF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800" i="0" dirty="0" smtClean="0"/>
              <a:t>Hurricane Non-hydrostatic </a:t>
            </a:r>
            <a:r>
              <a:rPr lang="it-IT" sz="1800" i="0" dirty="0"/>
              <a:t>Multi-scale Model on the Arakawa </a:t>
            </a:r>
            <a:r>
              <a:rPr lang="it-IT" sz="1800" i="0" dirty="0" smtClean="0"/>
              <a:t>B grid (HNMMB)/</a:t>
            </a:r>
            <a:r>
              <a:rPr lang="en-US" sz="1800" i="0" dirty="0" smtClean="0"/>
              <a:t>Hurricanes </a:t>
            </a:r>
            <a:r>
              <a:rPr lang="en-US" sz="1800" i="0" dirty="0"/>
              <a:t>in a Multi-scale </a:t>
            </a:r>
            <a:r>
              <a:rPr lang="en-US" sz="1800" i="0" dirty="0" smtClean="0"/>
              <a:t>Ocean-coupled Non-hydrostatic (HMON) model </a:t>
            </a:r>
            <a:r>
              <a:rPr lang="en-US" sz="1800" dirty="0" smtClean="0"/>
              <a:t>(replaces </a:t>
            </a:r>
            <a:r>
              <a:rPr lang="en-US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GFDL 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Hurricane Prediction System </a:t>
            </a:r>
            <a:r>
              <a:rPr lang="en-US" sz="1800" dirty="0" smtClean="0"/>
              <a:t>hurricane model)</a:t>
            </a:r>
            <a:endParaRPr lang="en-US" sz="18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latin typeface="Arial" charset="0"/>
                <a:ea typeface="ＭＳ Ｐゴシック" charset="0"/>
                <a:cs typeface="ＭＳ Ｐゴシック" charset="0"/>
              </a:rPr>
              <a:t>Climate Forecast System (CFS</a:t>
            </a:r>
            <a:r>
              <a:rPr lang="en-US" sz="180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latin typeface="Arial" charset="0"/>
                <a:ea typeface="ＭＳ Ｐゴシック" charset="0"/>
                <a:cs typeface="Arial"/>
                <a:sym typeface="Arial"/>
              </a:rPr>
              <a:t>Great Lakes Wave (GLW)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28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Pending Model Upgrades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1191" lvl="0" indent="-341191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September </a:t>
            </a: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2017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Hi-Resolution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Window (HiRes)/</a:t>
            </a:r>
            <a:r>
              <a:rPr lang="en-US" sz="1800" i="0" dirty="0" smtClean="0"/>
              <a:t>HiResWindow </a:t>
            </a:r>
            <a:r>
              <a:rPr lang="en-US" sz="1800" i="0" dirty="0"/>
              <a:t>Ensemble Forecast </a:t>
            </a:r>
            <a:r>
              <a:rPr lang="en-US" sz="1800" dirty="0" smtClean="0"/>
              <a:t>(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HREF)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Real-Time Mesoscale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Analysis (RTMA)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Global Wave Deterministic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Global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Wave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Ensemble System (GWES)/Global Wave Grids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Combined Wave Ensemble System (CWES)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Nearshore Wave Prediction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System (NWPS)</a:t>
            </a: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North American Ensemble Forecast System (NAEFS</a:t>
            </a:r>
            <a:r>
              <a:rPr lang="en-US" sz="1800" i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  <a:endParaRPr lang="en-US" sz="1800" i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/>
              <a:t>Global-Real </a:t>
            </a:r>
            <a:r>
              <a:rPr lang="en-US" sz="1800" i="0" dirty="0"/>
              <a:t>Time Ocean Forecast System (RTOFS</a:t>
            </a:r>
            <a:r>
              <a:rPr lang="en-US" sz="1800" i="0" dirty="0" smtClean="0"/>
              <a:t>)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October </a:t>
            </a:r>
            <a:r>
              <a:rPr lang="en-US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2017</a:t>
            </a:r>
            <a:endParaRPr lang="en-US" sz="18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National </a:t>
            </a: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Water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Model (NWM)</a:t>
            </a:r>
          </a:p>
          <a:p>
            <a:pPr marL="444500" lvl="1" indent="0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1191" lvl="0" indent="-341191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November 2017</a:t>
            </a:r>
            <a:endParaRPr lang="en-US" sz="18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Real Time Global-High Res. Sea Sfc Temperature (RTG-HR SST) Analysis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Sea-Ice Concentration </a:t>
            </a:r>
            <a:r>
              <a:rPr lang="en-US" sz="1800" i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Analysis</a:t>
            </a: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1097" lvl="1" indent="-296597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i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2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126212" y="-76194"/>
            <a:ext cx="8240526" cy="1371599"/>
          </a:xfrm>
          <a:prstGeom prst="rect">
            <a:avLst/>
          </a:prstGeom>
          <a:noFill/>
          <a:ln>
            <a:noFill/>
          </a:ln>
        </p:spPr>
        <p:txBody>
          <a:bodyPr lIns="91392" tIns="45685" rIns="182810" bIns="45685" anchor="ctr" anchorCtr="0">
            <a:noAutofit/>
          </a:bodyPr>
          <a:lstStyle/>
          <a:p>
            <a:pPr algn="ctr">
              <a:buSzPct val="25000"/>
            </a:pPr>
            <a:r>
              <a:rPr lang="en-US" sz="2500" b="1" dirty="0">
                <a:solidFill>
                  <a:srgbClr val="FFFFCC"/>
                </a:solidFill>
              </a:rPr>
              <a:t>NWS National Centers for Environmental Prediction</a:t>
            </a:r>
            <a:r>
              <a:rPr lang="en-US" sz="2400" b="1" dirty="0">
                <a:solidFill>
                  <a:srgbClr val="FFFFCC"/>
                </a:solidFill>
              </a:rPr>
              <a:t/>
            </a:r>
            <a:br>
              <a:rPr lang="en-US" sz="2400" b="1" dirty="0">
                <a:solidFill>
                  <a:srgbClr val="FFFFCC"/>
                </a:solidFill>
              </a:rPr>
            </a:br>
            <a:r>
              <a:rPr lang="en-US" sz="2400" b="1" dirty="0" smtClean="0">
                <a:solidFill>
                  <a:srgbClr val="FFFFCC"/>
                </a:solidFill>
              </a:rPr>
              <a:t/>
            </a:r>
            <a:br>
              <a:rPr lang="en-US" sz="2400" b="1" dirty="0" smtClean="0">
                <a:solidFill>
                  <a:srgbClr val="FFFFCC"/>
                </a:solidFill>
              </a:rPr>
            </a:br>
            <a:r>
              <a:rPr lang="en-US" sz="2200" b="1" i="1" dirty="0" smtClean="0">
                <a:solidFill>
                  <a:srgbClr val="FFFFCC"/>
                </a:solidFill>
              </a:rPr>
              <a:t>Specialized </a:t>
            </a:r>
            <a:r>
              <a:rPr lang="en-US" sz="2200" b="1" i="1" dirty="0">
                <a:solidFill>
                  <a:srgbClr val="FFFFCC"/>
                </a:solidFill>
              </a:rPr>
              <a:t>Services – Common Mission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FFFFCC"/>
                </a:solidFill>
                <a:latin typeface="Souce Sans Pro"/>
                <a:ea typeface="Souce Sans Pro"/>
                <a:cs typeface="Souce Sans Pro"/>
                <a:sym typeface="Souce Sans Pro"/>
              </a:rPr>
              <a:pPr algn="r">
                <a:buSzPct val="25000"/>
              </a:pPr>
              <a:t>3</a:t>
            </a:fld>
            <a:endParaRPr lang="en-US" dirty="0">
              <a:solidFill>
                <a:srgbClr val="FFFFCC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4560887" y="4876807"/>
            <a:ext cx="4232275" cy="1600199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endParaRPr sz="2400" kern="0" dirty="0">
              <a:solidFill>
                <a:srgbClr val="FFFFFF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82576" y="4876807"/>
            <a:ext cx="4060825" cy="1600199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endParaRPr sz="2400" kern="0" dirty="0">
              <a:solidFill>
                <a:srgbClr val="FFFFFF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3975" y="1447807"/>
            <a:ext cx="9013825" cy="335279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endParaRPr sz="2000" kern="0" dirty="0">
              <a:solidFill>
                <a:srgbClr val="FFFFFF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85807" y="60198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000" ker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3</a:t>
            </a:fld>
            <a:endParaRPr lang="en-US" sz="1000" kern="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l="3666" t="9556" r="3999" b="14890"/>
          <a:stretch/>
        </p:blipFill>
        <p:spPr>
          <a:xfrm>
            <a:off x="2024070" y="1606550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6669" y="1604962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9269" y="1608137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8695" y="1606550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4070" y="3219450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6669" y="3219450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9269" y="3219450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23145" y="3221038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2582" y="3219450"/>
            <a:ext cx="1371599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4" name="Shape 294"/>
          <p:cNvSpPr txBox="1"/>
          <p:nvPr/>
        </p:nvSpPr>
        <p:spPr>
          <a:xfrm>
            <a:off x="1860550" y="2667001"/>
            <a:ext cx="1685925" cy="430213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Aviation Weather Center Kansas City, MO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635625" y="2590800"/>
            <a:ext cx="1189038" cy="600075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Environmental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Modeling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College Park, MD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-23813" y="4097337"/>
            <a:ext cx="1981200" cy="769937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NCEP Central Operations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College Park, MD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(Supercomputers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Reston &amp; Orlando)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895732" y="4108451"/>
            <a:ext cx="1209675" cy="600075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Space Weather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Prediction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Boulder, CO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551238" y="2667001"/>
            <a:ext cx="1858961" cy="430213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Climate Prediction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College Park, MD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7078663" y="2667000"/>
            <a:ext cx="1714500" cy="446088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National Hurricane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Miami, FL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908175" y="4191000"/>
            <a:ext cx="1611312" cy="430213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Ocean Prediction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College Park, MD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427662" y="4191000"/>
            <a:ext cx="1598611" cy="430213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Storm Prediction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11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Norman, OK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7151688" y="4186237"/>
            <a:ext cx="1754187" cy="43179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Weather Prediction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College Park, MD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381000" y="4876800"/>
            <a:ext cx="4179888" cy="1524000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</a:pPr>
            <a:r>
              <a:rPr lang="en-US" sz="1600" b="1" u="sng" kern="0" dirty="0">
                <a:solidFill>
                  <a:srgbClr val="FF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Mission</a:t>
            </a:r>
          </a:p>
          <a:p>
            <a:pPr fontAlgn="auto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ct val="25000"/>
            </a:pPr>
            <a:r>
              <a:rPr lang="en-US" sz="1600" b="1" kern="0" dirty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  <a:rtl val="0"/>
              </a:rPr>
              <a:t>NCEP delivers national and global operational weather, water and climate products and services essential to protecting life, property and economic well-being.</a:t>
            </a:r>
          </a:p>
          <a:p>
            <a:pPr fontAlgn="auto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</a:pPr>
            <a:endParaRPr sz="1600" b="1" u="sng" kern="0" dirty="0">
              <a:solidFill>
                <a:srgbClr val="FFFFFF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36394" y="1927669"/>
            <a:ext cx="2179637" cy="1169551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marL="171388" indent="-171388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1000"/>
              <a:buFont typeface="Wingdings" panose="05000000000000000000" pitchFamily="2" charset="2"/>
              <a:buChar char="Ø"/>
            </a:pPr>
            <a:r>
              <a:rPr lang="en-US" sz="1200" b="1" kern="0" dirty="0">
                <a:solidFill>
                  <a:srgbClr val="FF0000"/>
                </a:solidFill>
                <a:latin typeface="Arial"/>
                <a:ea typeface="Times New Roman"/>
                <a:cs typeface="Times New Roman"/>
                <a:sym typeface="Times New Roman"/>
                <a:rtl val="0"/>
              </a:rPr>
              <a:t>490 FTE</a:t>
            </a:r>
          </a:p>
          <a:p>
            <a:pPr marL="171388" indent="-171388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1000"/>
              <a:buFont typeface="Wingdings" panose="05000000000000000000" pitchFamily="2" charset="2"/>
              <a:buChar char="Ø"/>
            </a:pPr>
            <a:r>
              <a:rPr lang="en-US" sz="1200" b="1" kern="0" dirty="0">
                <a:solidFill>
                  <a:srgbClr val="FF0000"/>
                </a:solidFill>
                <a:latin typeface="Arial"/>
                <a:ea typeface="Times New Roman"/>
                <a:cs typeface="Times New Roman"/>
                <a:sym typeface="Times New Roman"/>
                <a:rtl val="0"/>
              </a:rPr>
              <a:t>237 </a:t>
            </a:r>
            <a:r>
              <a:rPr lang="en-US" sz="1200" b="1" kern="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sym typeface="Times New Roman"/>
                <a:rtl val="0"/>
              </a:rPr>
              <a:t>Contractors</a:t>
            </a:r>
          </a:p>
          <a:p>
            <a:pPr marL="171388" indent="-171388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1000"/>
              <a:buFont typeface="Wingdings" panose="05000000000000000000" pitchFamily="2" charset="2"/>
              <a:buChar char="Ø"/>
            </a:pPr>
            <a:r>
              <a:rPr lang="en-US" sz="1200" b="1" kern="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sym typeface="Times New Roman"/>
                <a:rtl val="0"/>
              </a:rPr>
              <a:t>20 visitors</a:t>
            </a:r>
            <a:endParaRPr lang="en-US" sz="1200" b="1" kern="0" dirty="0">
              <a:solidFill>
                <a:srgbClr val="FF0000"/>
              </a:solidFill>
              <a:latin typeface="Arial"/>
              <a:ea typeface="Times New Roman"/>
              <a:cs typeface="Times New Roman"/>
              <a:sym typeface="Times New Roman"/>
              <a:rtl val="0"/>
            </a:endParaRPr>
          </a:p>
          <a:p>
            <a:pPr marL="171388" indent="-171388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1000"/>
              <a:buFont typeface="Wingdings" panose="05000000000000000000" pitchFamily="2" charset="2"/>
              <a:buChar char="Ø"/>
            </a:pPr>
            <a:r>
              <a:rPr lang="en-US" sz="1200" b="1" kern="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  <a:sym typeface="Times New Roman"/>
                <a:rtl val="0"/>
              </a:rPr>
              <a:t>6 </a:t>
            </a:r>
            <a:r>
              <a:rPr lang="en-US" sz="1200" b="1" kern="0" dirty="0">
                <a:solidFill>
                  <a:srgbClr val="FF0000"/>
                </a:solidFill>
                <a:latin typeface="Arial"/>
                <a:ea typeface="Times New Roman"/>
                <a:cs typeface="Times New Roman"/>
                <a:sym typeface="Times New Roman"/>
                <a:rtl val="0"/>
              </a:rPr>
              <a:t>NOAA Corps Officers</a:t>
            </a:r>
          </a:p>
          <a:p>
            <a:pPr marL="171388" indent="-171388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1000"/>
              <a:buFont typeface="Wingdings" panose="05000000000000000000" pitchFamily="2" charset="2"/>
              <a:buChar char="Ø"/>
            </a:pPr>
            <a:r>
              <a:rPr lang="en-US" sz="1200" b="1" kern="0" dirty="0">
                <a:solidFill>
                  <a:srgbClr val="FF0000"/>
                </a:solidFill>
                <a:latin typeface="Arial"/>
                <a:ea typeface="Times New Roman"/>
                <a:cs typeface="Times New Roman"/>
                <a:sym typeface="Times New Roman"/>
                <a:rtl val="0"/>
              </a:rPr>
              <a:t>$137M Budget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543426" y="4876800"/>
            <a:ext cx="4143374" cy="1524000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</a:pPr>
            <a:r>
              <a:rPr lang="en-US" sz="1600" b="1" u="sng" kern="0" dirty="0">
                <a:solidFill>
                  <a:srgbClr val="FF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Vision</a:t>
            </a:r>
          </a:p>
          <a:p>
            <a:pPr fontAlgn="auto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25000"/>
            </a:pPr>
            <a:r>
              <a:rPr lang="en-US" sz="1600" b="1" kern="0" dirty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  <a:rtl val="0"/>
              </a:rPr>
              <a:t>The trusted source for environmental predictions from the sun to the sea, when it matters most.</a:t>
            </a:r>
          </a:p>
          <a:p>
            <a:pPr fontAlgn="auto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</a:pPr>
            <a:endParaRPr sz="1600" b="1" u="sng" kern="0" dirty="0">
              <a:solidFill>
                <a:srgbClr val="FFFFFF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312" y="1600207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59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8984" y="1600207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48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499" y="1599692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54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8688" y="1604969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48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3138" y="3214697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47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9262" y="3221045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34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8984" y="3214696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47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4063" y="3213108"/>
            <a:ext cx="3834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25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2575" y="3221045"/>
            <a:ext cx="48282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07" tIns="45704" rIns="91407" bIns="4570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121</a:t>
            </a:r>
            <a:endParaRPr lang="en-US" sz="1400" b="1" kern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110155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PLANNED Data acquisition/USE GOING FORWARD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47108" name="Text Placeholder 2"/>
          <p:cNvSpPr txBox="1">
            <a:spLocks/>
          </p:cNvSpPr>
          <p:nvPr/>
        </p:nvSpPr>
        <p:spPr bwMode="auto">
          <a:xfrm>
            <a:off x="722312" y="29257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4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Future plans: 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Observational Data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/>
              <a:t>Test existing obs data for future assimilation</a:t>
            </a:r>
            <a:r>
              <a:rPr lang="en-US" sz="2000" dirty="0" smtClean="0"/>
              <a:t>:</a:t>
            </a:r>
          </a:p>
          <a:p>
            <a:pPr lvl="1">
              <a:defRPr/>
            </a:pPr>
            <a:r>
              <a:rPr lang="en-US" sz="1800" dirty="0"/>
              <a:t>Jason-3 altimeter SSHA, wind/wave</a:t>
            </a:r>
          </a:p>
          <a:p>
            <a:pPr lvl="1">
              <a:defRPr/>
            </a:pPr>
            <a:r>
              <a:rPr lang="en-US" sz="1800" dirty="0"/>
              <a:t>Surface wind speed from satellite altimetry data (all sources)</a:t>
            </a:r>
          </a:p>
          <a:p>
            <a:pPr lvl="1">
              <a:defRPr/>
            </a:pPr>
            <a:r>
              <a:rPr lang="en-US" sz="1800" dirty="0"/>
              <a:t>HDOB (high-density hurricane aircraft reccos), SMFR peak surface wind speed</a:t>
            </a:r>
          </a:p>
          <a:p>
            <a:pPr lvl="1">
              <a:defRPr/>
            </a:pPr>
            <a:r>
              <a:rPr lang="en-US" sz="1800" dirty="0"/>
              <a:t>Additional U.S. mesonet data (e.g., UrbaNet, CRN, Coop)</a:t>
            </a:r>
          </a:p>
          <a:p>
            <a:pPr lvl="2">
              <a:defRPr/>
            </a:pPr>
            <a:r>
              <a:rPr lang="en-US" sz="1800" i="1" dirty="0"/>
              <a:t>Improved roadway data, utilize Clarus QC information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TAC to BUFR: SYNOP, Upper-air, SHIP, BUOY</a:t>
            </a:r>
          </a:p>
          <a:p>
            <a:pPr lvl="1">
              <a:defRPr/>
            </a:pPr>
            <a:r>
              <a:rPr lang="en-US" sz="1800" dirty="0"/>
              <a:t>TAMDAR</a:t>
            </a:r>
          </a:p>
          <a:p>
            <a:pPr lvl="1">
              <a:defRPr/>
            </a:pPr>
            <a:r>
              <a:rPr lang="en-US" sz="1800" dirty="0"/>
              <a:t>AMDARS from South America (LATAM airlines</a:t>
            </a:r>
            <a:r>
              <a:rPr lang="en-US" sz="1800" dirty="0" smtClean="0"/>
              <a:t>)</a:t>
            </a:r>
          </a:p>
          <a:p>
            <a:pPr lvl="1">
              <a:defRPr/>
            </a:pPr>
            <a:r>
              <a:rPr lang="en-US" sz="1800" dirty="0"/>
              <a:t>CrIS full spectrum resolution [2223 chn (2211 regular chn + 12 guard chn)]</a:t>
            </a:r>
          </a:p>
          <a:p>
            <a:pPr lvl="1">
              <a:defRPr/>
            </a:pPr>
            <a:r>
              <a:rPr lang="en-US" sz="1800" dirty="0"/>
              <a:t>SAPHIR radiances</a:t>
            </a:r>
          </a:p>
          <a:p>
            <a:pPr lvl="1">
              <a:defRPr/>
            </a:pPr>
            <a:r>
              <a:rPr lang="en-US" sz="1800" dirty="0"/>
              <a:t>SEVIRI ASR</a:t>
            </a:r>
          </a:p>
          <a:p>
            <a:pPr lvl="1">
              <a:defRPr/>
            </a:pPr>
            <a:r>
              <a:rPr lang="en-US" sz="1800" dirty="0"/>
              <a:t>GPM-CORE GMI radiances, precipitation retrievals</a:t>
            </a:r>
          </a:p>
          <a:p>
            <a:pPr lvl="1">
              <a:defRPr/>
            </a:pPr>
            <a:r>
              <a:rPr lang="en-US" sz="1800" dirty="0"/>
              <a:t>Sentinel-3A </a:t>
            </a:r>
            <a:r>
              <a:rPr lang="en-US" sz="1800" dirty="0" smtClean="0"/>
              <a:t>SSHA</a:t>
            </a:r>
            <a:endParaRPr lang="en-US" sz="1800" dirty="0"/>
          </a:p>
          <a:p>
            <a:pPr lvl="1">
              <a:defRPr/>
            </a:pPr>
            <a:endParaRPr lang="en-US" sz="1800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15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Future plans: 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Observational Data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/>
              <a:t>Test </a:t>
            </a:r>
            <a:r>
              <a:rPr lang="en-US" sz="2000" dirty="0"/>
              <a:t>existing obs data for future assimilation (cont):</a:t>
            </a:r>
          </a:p>
          <a:p>
            <a:pPr lvl="1">
              <a:defRPr/>
            </a:pPr>
            <a:r>
              <a:rPr lang="en-US" sz="1800" dirty="0" smtClean="0"/>
              <a:t>AMSR-2 </a:t>
            </a:r>
            <a:r>
              <a:rPr lang="en-US" sz="1800" dirty="0"/>
              <a:t>radiances and SST</a:t>
            </a:r>
          </a:p>
          <a:p>
            <a:pPr lvl="1">
              <a:defRPr/>
            </a:pPr>
            <a:r>
              <a:rPr lang="en-US" sz="1800" dirty="0"/>
              <a:t>NASA aeronet sfc-based AOD</a:t>
            </a:r>
          </a:p>
          <a:p>
            <a:pPr lvl="1">
              <a:defRPr/>
            </a:pPr>
            <a:r>
              <a:rPr lang="en-US" sz="1800" dirty="0"/>
              <a:t>GNSS (European) + U.S. surface-based GPS ZTD</a:t>
            </a:r>
          </a:p>
          <a:p>
            <a:pPr lvl="1">
              <a:defRPr/>
            </a:pPr>
            <a:r>
              <a:rPr lang="en-US" sz="1800" dirty="0"/>
              <a:t>S-NPP VIIRS radiances, SST, AOD, smoke, dust, GVF</a:t>
            </a:r>
          </a:p>
          <a:p>
            <a:pPr lvl="1">
              <a:defRPr/>
            </a:pPr>
            <a:r>
              <a:rPr lang="en-US" sz="1800" dirty="0"/>
              <a:t>Direct readout of AIRS, AMSU-A, HIRS-4, MHS radiances and MODIS/AVHRR POES winds all from UW/CIMSS; ASCAT from RARS/EARS</a:t>
            </a:r>
          </a:p>
          <a:p>
            <a:pPr lvl="1">
              <a:defRPr/>
            </a:pPr>
            <a:endParaRPr lang="en-US" sz="1800" dirty="0"/>
          </a:p>
          <a:p>
            <a:pPr>
              <a:defRPr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Future plans: 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Observational Data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r>
              <a:rPr lang="en-US" sz="2000" dirty="0" smtClean="0"/>
              <a:t>Acquire new obs data for testing:</a:t>
            </a:r>
          </a:p>
          <a:p>
            <a:pPr lvl="1">
              <a:defRPr/>
            </a:pPr>
            <a:r>
              <a:rPr lang="en-US" sz="1800" dirty="0" smtClean="0"/>
              <a:t>U.S. wind energy providers (e.g., wind farms) – tower &amp; nacelle</a:t>
            </a:r>
          </a:p>
          <a:p>
            <a:pPr lvl="1">
              <a:defRPr/>
            </a:pPr>
            <a:r>
              <a:rPr lang="en-US" sz="1800" dirty="0" smtClean="0"/>
              <a:t>International VAD winds (e.g., Europe, New Zealand)</a:t>
            </a:r>
          </a:p>
          <a:p>
            <a:pPr lvl="1">
              <a:defRPr/>
            </a:pPr>
            <a:r>
              <a:rPr lang="en-US" sz="1800" dirty="0" smtClean="0"/>
              <a:t>International wind profilers (e.g., Japan, Hong Kong, Europe, Australia, New Zealand, Samoa)</a:t>
            </a:r>
          </a:p>
          <a:p>
            <a:pPr lvl="1">
              <a:defRPr/>
            </a:pPr>
            <a:r>
              <a:rPr lang="en-US" sz="1800" dirty="0"/>
              <a:t>MDCRS from </a:t>
            </a:r>
            <a:r>
              <a:rPr lang="en-US" sz="1800" dirty="0" smtClean="0"/>
              <a:t>additional sources (e.g., ADS sources)</a:t>
            </a:r>
          </a:p>
          <a:p>
            <a:pPr lvl="1">
              <a:defRPr/>
            </a:pPr>
            <a:r>
              <a:rPr lang="en-US" sz="1800" dirty="0"/>
              <a:t>AMDARS from </a:t>
            </a:r>
            <a:r>
              <a:rPr lang="en-US" sz="1800" dirty="0" smtClean="0"/>
              <a:t>Central </a:t>
            </a:r>
            <a:r>
              <a:rPr lang="en-US" sz="1800" dirty="0"/>
              <a:t>American and Caribbean </a:t>
            </a:r>
            <a:r>
              <a:rPr lang="en-US" sz="1800" dirty="0" smtClean="0"/>
              <a:t>sources</a:t>
            </a:r>
          </a:p>
          <a:p>
            <a:pPr lvl="1">
              <a:defRPr/>
            </a:pPr>
            <a:r>
              <a:rPr lang="en-US" sz="1800" dirty="0"/>
              <a:t>ScatSat1 OSCAT </a:t>
            </a:r>
            <a:r>
              <a:rPr lang="en-US" sz="1800" dirty="0" smtClean="0"/>
              <a:t>scatterometer</a:t>
            </a:r>
          </a:p>
          <a:p>
            <a:pPr lvl="1">
              <a:defRPr/>
            </a:pPr>
            <a:r>
              <a:rPr lang="en-US" sz="1800" dirty="0"/>
              <a:t>GPS-RO </a:t>
            </a:r>
            <a:r>
              <a:rPr lang="en-US" sz="1800" dirty="0" smtClean="0"/>
              <a:t>bending angle from </a:t>
            </a:r>
            <a:r>
              <a:rPr lang="en-US" sz="1800" dirty="0"/>
              <a:t>COSMIC-2, SAC-D, KOMPSAT-5, </a:t>
            </a:r>
            <a:r>
              <a:rPr lang="en-US" sz="1800" dirty="0" smtClean="0"/>
              <a:t>SEOSAR/Paz</a:t>
            </a:r>
          </a:p>
          <a:p>
            <a:pPr lvl="1">
              <a:defRPr/>
            </a:pPr>
            <a:r>
              <a:rPr lang="en-US" sz="1800" dirty="0"/>
              <a:t>Himawari-8 CSRs/ASRs (maybe also raw AHI radiances), </a:t>
            </a:r>
            <a:r>
              <a:rPr lang="en-US" sz="1800" dirty="0" smtClean="0"/>
              <a:t>SST</a:t>
            </a:r>
          </a:p>
          <a:p>
            <a:pPr lvl="1">
              <a:defRPr/>
            </a:pPr>
            <a:r>
              <a:rPr lang="en-US" sz="1800" dirty="0" smtClean="0"/>
              <a:t>Cryosat-2 sea ice</a:t>
            </a:r>
          </a:p>
          <a:p>
            <a:pPr lvl="1">
              <a:defRPr/>
            </a:pPr>
            <a:r>
              <a:rPr lang="en-US" sz="1800" dirty="0"/>
              <a:t>Sentinel-3A </a:t>
            </a:r>
            <a:r>
              <a:rPr lang="en-US" sz="1800" dirty="0" smtClean="0"/>
              <a:t>wind/wave</a:t>
            </a:r>
            <a:r>
              <a:rPr lang="en-US" sz="1800" dirty="0"/>
              <a:t>, SST and ocean color </a:t>
            </a:r>
            <a:r>
              <a:rPr lang="en-US" sz="1800" dirty="0" smtClean="0"/>
              <a:t>data</a:t>
            </a:r>
          </a:p>
          <a:p>
            <a:pPr lvl="1">
              <a:defRPr/>
            </a:pPr>
            <a:r>
              <a:rPr lang="en-US" sz="1800" dirty="0"/>
              <a:t>AMSR-2 </a:t>
            </a:r>
            <a:r>
              <a:rPr lang="en-US" sz="1800" dirty="0" smtClean="0"/>
              <a:t>sea-ice characterization</a:t>
            </a:r>
          </a:p>
          <a:p>
            <a:pPr lvl="1">
              <a:defRPr/>
            </a:pPr>
            <a:r>
              <a:rPr lang="en-US" sz="1800" dirty="0"/>
              <a:t>LEO/GEO AMV’s from </a:t>
            </a:r>
            <a:r>
              <a:rPr lang="en-US" sz="1800" dirty="0" smtClean="0"/>
              <a:t>UW/CIMSS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8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Future plans: 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Observational Data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r>
              <a:rPr lang="en-US" sz="2000" dirty="0" smtClean="0"/>
              <a:t>Acquire new obs data for testing (cont.):</a:t>
            </a:r>
          </a:p>
          <a:p>
            <a:pPr lvl="1">
              <a:defRPr/>
            </a:pPr>
            <a:r>
              <a:rPr lang="en-US" sz="1800" dirty="0"/>
              <a:t>Dual METOP-A/-B </a:t>
            </a:r>
            <a:r>
              <a:rPr lang="en-US" sz="1800" dirty="0" smtClean="0"/>
              <a:t>AMV’s</a:t>
            </a:r>
          </a:p>
          <a:p>
            <a:pPr lvl="1">
              <a:defRPr/>
            </a:pPr>
            <a:r>
              <a:rPr lang="en-US" sz="1800" dirty="0" smtClean="0"/>
              <a:t>Aeolus ADM</a:t>
            </a:r>
          </a:p>
          <a:p>
            <a:pPr lvl="1">
              <a:defRPr/>
            </a:pPr>
            <a:r>
              <a:rPr lang="en-US" sz="1800" dirty="0"/>
              <a:t>GOES-R (AMV’s, CSR/ASR/ABI radiances, GLM lightning, AOD, dust/smoke</a:t>
            </a:r>
            <a:r>
              <a:rPr lang="en-US" sz="1800" dirty="0" smtClean="0"/>
              <a:t>)</a:t>
            </a:r>
          </a:p>
          <a:p>
            <a:pPr lvl="1">
              <a:defRPr/>
            </a:pPr>
            <a:r>
              <a:rPr lang="en-US" sz="1800" dirty="0"/>
              <a:t>JPSS-1 (Hi-resCrIS, ATMS, VIIRS) </a:t>
            </a:r>
            <a:r>
              <a:rPr lang="en-US" sz="1800" dirty="0" smtClean="0"/>
              <a:t>when available after launch</a:t>
            </a:r>
          </a:p>
          <a:p>
            <a:pPr lvl="1">
              <a:defRPr/>
            </a:pPr>
            <a:r>
              <a:rPr lang="en-US" sz="1800" dirty="0" smtClean="0"/>
              <a:t>Surface-based GPS ZTD from other sources (e.g., Australia)</a:t>
            </a:r>
            <a:endParaRPr lang="en-US" sz="1800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10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Questions ???</a:t>
            </a: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62000" y="2133600"/>
            <a:ext cx="7772400" cy="2819400"/>
            <a:chOff x="762000" y="2133600"/>
            <a:chExt cx="7772400" cy="2819400"/>
          </a:xfrm>
        </p:grpSpPr>
        <p:grpSp>
          <p:nvGrpSpPr>
            <p:cNvPr id="52229" name="Group 8"/>
            <p:cNvGrpSpPr>
              <a:grpSpLocks/>
            </p:cNvGrpSpPr>
            <p:nvPr/>
          </p:nvGrpSpPr>
          <p:grpSpPr bwMode="auto">
            <a:xfrm>
              <a:off x="1066800" y="2743200"/>
              <a:ext cx="7467600" cy="2209800"/>
              <a:chOff x="1066800" y="2743200"/>
              <a:chExt cx="7467600" cy="2209800"/>
            </a:xfrm>
          </p:grpSpPr>
          <p:graphicFrame>
            <p:nvGraphicFramePr>
              <p:cNvPr id="8" name="Diagram 7"/>
              <p:cNvGraphicFramePr/>
              <p:nvPr/>
            </p:nvGraphicFramePr>
            <p:xfrm>
              <a:off x="1066800" y="2743200"/>
              <a:ext cx="7467600" cy="2209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52232" name="Text Box 8"/>
              <p:cNvSpPr txBox="1">
                <a:spLocks noChangeArrowheads="1"/>
              </p:cNvSpPr>
              <p:nvPr/>
            </p:nvSpPr>
            <p:spPr bwMode="auto">
              <a:xfrm>
                <a:off x="1203325" y="3389313"/>
                <a:ext cx="7254875" cy="11079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2200" i="1" dirty="0">
                    <a:solidFill>
                      <a:schemeClr val="bg1"/>
                    </a:solidFill>
                  </a:rPr>
                  <a:t>“</a:t>
                </a:r>
                <a:r>
                  <a:rPr lang="en-US" altLang="ja-JP" sz="2200" i="1" dirty="0">
                    <a:solidFill>
                      <a:schemeClr val="bg1"/>
                    </a:solidFill>
                  </a:rPr>
                  <a:t>From the Sun to the Sea… </a:t>
                </a:r>
              </a:p>
              <a:p>
                <a:pPr eaLnBrk="1" hangingPunct="1"/>
                <a:r>
                  <a:rPr lang="en-US" sz="2200" i="1" dirty="0">
                    <a:solidFill>
                      <a:schemeClr val="bg1"/>
                    </a:solidFill>
                  </a:rPr>
                  <a:t> Where  America</a:t>
                </a:r>
                <a:r>
                  <a:rPr lang="ja-JP" altLang="en-US" sz="2200" i="1" dirty="0">
                    <a:solidFill>
                      <a:schemeClr val="bg1"/>
                    </a:solidFill>
                  </a:rPr>
                  <a:t>’</a:t>
                </a:r>
                <a:r>
                  <a:rPr lang="en-US" altLang="ja-JP" sz="2200" i="1" dirty="0">
                    <a:solidFill>
                      <a:schemeClr val="bg1"/>
                    </a:solidFill>
                  </a:rPr>
                  <a:t>s Climate, Weather, Ocean and Space Weather Services Begin</a:t>
                </a:r>
                <a:r>
                  <a:rPr lang="ja-JP" altLang="en-US" sz="2200" i="1" dirty="0">
                    <a:solidFill>
                      <a:schemeClr val="bg1"/>
                    </a:solidFill>
                  </a:rPr>
                  <a:t>”</a:t>
                </a:r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2230" name="Picture 5" descr="ncep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33600"/>
              <a:ext cx="2049463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42" y="1167326"/>
            <a:ext cx="1957953" cy="122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7296" r="3668" b="19990"/>
          <a:stretch/>
        </p:blipFill>
        <p:spPr bwMode="auto">
          <a:xfrm>
            <a:off x="5558630" y="1167326"/>
            <a:ext cx="2187147" cy="12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7010400" y="6619876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pPr>
                <a:buClr>
                  <a:srgbClr val="000000"/>
                </a:buClr>
                <a:buSzPct val="25000"/>
              </a:pPr>
              <a:t>4</a:t>
            </a:fld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rgbClr val="1E029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85" rIns="91392" bIns="4568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24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685800" y="-177623"/>
            <a:ext cx="7772400" cy="1143001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NCEP Delivers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0" y="4706937"/>
            <a:ext cx="9144000" cy="1508104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marL="288925" indent="-2889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ymbol"/>
              <a:buChar char="▪"/>
            </a:pPr>
            <a:r>
              <a:rPr lang="en-US" sz="2400" b="1" kern="0" dirty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  <a:rtl val="0"/>
              </a:rPr>
              <a:t>Model Development, Implementation and Applications for Global and Regional Weather, Climate, Oceans and Space </a:t>
            </a:r>
            <a:r>
              <a:rPr lang="en-US" sz="2400" b="1" kern="0" dirty="0" smtClean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  <a:rtl val="0"/>
              </a:rPr>
              <a:t>Weather </a:t>
            </a:r>
            <a:r>
              <a:rPr lang="en-US" sz="2400" b="1" kern="0" dirty="0" smtClean="0">
                <a:solidFill>
                  <a:srgbClr val="FF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(EMC)</a:t>
            </a:r>
            <a:endParaRPr lang="en-US" sz="2400" b="1" kern="0" dirty="0">
              <a:solidFill>
                <a:srgbClr val="FF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  <a:p>
            <a:pPr marL="288925" indent="-288925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ymbol"/>
              <a:buChar char="▪"/>
            </a:pPr>
            <a:r>
              <a:rPr lang="en-US" sz="2400" b="1" kern="0" dirty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  <a:rtl val="0"/>
              </a:rPr>
              <a:t>Super Computer, Workstation and Network </a:t>
            </a:r>
            <a:r>
              <a:rPr lang="en-US" sz="2400" b="1" kern="0" dirty="0" smtClean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  <a:rtl val="0"/>
              </a:rPr>
              <a:t>Operations </a:t>
            </a:r>
            <a:r>
              <a:rPr lang="en-US" sz="2400" b="1" kern="0" dirty="0" smtClean="0">
                <a:solidFill>
                  <a:srgbClr val="FF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(NCO)</a:t>
            </a:r>
            <a:endParaRPr lang="en-US" sz="2400" b="1" kern="0" dirty="0">
              <a:solidFill>
                <a:srgbClr val="FF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cxnSp>
        <p:nvCxnSpPr>
          <p:cNvPr id="391" name="Shape 391"/>
          <p:cNvCxnSpPr/>
          <p:nvPr/>
        </p:nvCxnSpPr>
        <p:spPr>
          <a:xfrm>
            <a:off x="0" y="4495800"/>
            <a:ext cx="9144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Shape 392"/>
          <p:cNvSpPr txBox="1"/>
          <p:nvPr/>
        </p:nvSpPr>
        <p:spPr>
          <a:xfrm>
            <a:off x="9052" y="710126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2400" b="1" kern="0" dirty="0">
                <a:solidFill>
                  <a:srgbClr val="FF0000"/>
                </a:solidFill>
                <a:latin typeface="Arial"/>
                <a:ea typeface="+mn-ea"/>
                <a:cs typeface="Arial"/>
                <a:sym typeface="Arial"/>
                <a:rtl val="0"/>
              </a:rPr>
              <a:t>“Provision of Services from the Sun to the Sea”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-73291" y="1171841"/>
            <a:ext cx="5116075" cy="3276600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rmAutofit lnSpcReduction="10000"/>
          </a:bodyPr>
          <a:lstStyle/>
          <a:p>
            <a:pPr marL="342778" indent="-342778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Seasonal Outlooks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(CPC)</a:t>
            </a:r>
            <a:endParaRPr lang="en-US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78" indent="-342778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El Nino – La Nina 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Forecast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(CPC)</a:t>
            </a:r>
            <a:endParaRPr lang="en-US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78" indent="-342778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Weather Forecasts to Day 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(WPC)</a:t>
            </a:r>
            <a:endParaRPr lang="en-US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78" indent="-342778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Extreme Events (Hurricanes, Severe Weather, Snowstorms, Fire 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Weather)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(NHC, WPC, SPC)</a:t>
            </a:r>
            <a:endParaRPr lang="en-US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78" indent="-342778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8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High Seas Forecasts and </a:t>
            </a:r>
            <a:r>
              <a:rPr lang="en-US" sz="1800" b="1" dirty="0" smtClean="0">
                <a:solidFill>
                  <a:srgbClr val="0000FF"/>
                </a:solidFill>
                <a:ea typeface="Arial"/>
                <a:cs typeface="Arial"/>
                <a:sym typeface="Arial"/>
              </a:rPr>
              <a:t>Warnings</a:t>
            </a:r>
            <a:br>
              <a:rPr lang="en-US" sz="1800" b="1" dirty="0" smtClean="0">
                <a:solidFill>
                  <a:srgbClr val="0000FF"/>
                </a:solidFill>
                <a:ea typeface="Arial"/>
                <a:cs typeface="Arial"/>
                <a:sym typeface="Arial"/>
              </a:rPr>
            </a:br>
            <a:r>
              <a:rPr lang="en-US" sz="1800" b="1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18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OPC)</a:t>
            </a:r>
          </a:p>
          <a:p>
            <a:pPr marL="342778" indent="-342778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8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Aviation Forecasts and Warnings </a:t>
            </a:r>
            <a:r>
              <a:rPr lang="en-US" sz="18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(AWC)</a:t>
            </a:r>
          </a:p>
          <a:p>
            <a:pPr marL="342778" indent="-342778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9999"/>
              <a:buFont typeface="Noto Symbol"/>
              <a:buChar char="➢"/>
            </a:pPr>
            <a:r>
              <a:rPr lang="en-US" sz="1800" b="1" dirty="0" smtClean="0">
                <a:solidFill>
                  <a:srgbClr val="0000FF"/>
                </a:solidFill>
                <a:ea typeface="Arial"/>
                <a:cs typeface="Arial"/>
                <a:sym typeface="Arial"/>
              </a:rPr>
              <a:t>Solar </a:t>
            </a:r>
            <a:r>
              <a:rPr lang="en-US" sz="18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Monitoring, Warnings and Forecasts </a:t>
            </a:r>
            <a:r>
              <a:rPr lang="en-US" sz="18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(SWPC</a:t>
            </a:r>
            <a:r>
              <a:rPr lang="en-US" sz="1800" b="1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)</a:t>
            </a:r>
            <a:endParaRPr lang="en-US" sz="18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8534400" y="6400800"/>
            <a:ext cx="431799" cy="307974"/>
          </a:xfrm>
          <a:prstGeom prst="rect">
            <a:avLst/>
          </a:prstGeom>
          <a:noFill/>
          <a:ln>
            <a:noFill/>
          </a:ln>
        </p:spPr>
        <p:txBody>
          <a:bodyPr lIns="91392" tIns="45685" rIns="91392" bIns="4568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t>4</a:t>
            </a:fld>
            <a:endParaRPr lang="en-US" sz="14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4909" y="2205277"/>
            <a:ext cx="1979691" cy="122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4103" y="3206310"/>
            <a:ext cx="1840731" cy="126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7">
            <a:alphaModFix/>
          </a:blip>
          <a:srcRect b="3701"/>
          <a:stretch/>
        </p:blipFill>
        <p:spPr>
          <a:xfrm>
            <a:off x="4344909" y="1167326"/>
            <a:ext cx="1459006" cy="11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48" y="3367111"/>
            <a:ext cx="1782490" cy="111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14" y="3548958"/>
            <a:ext cx="1447937" cy="91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93" y="2270728"/>
            <a:ext cx="1898708" cy="126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" name="Shape 40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07317" y="2387600"/>
            <a:ext cx="1562099" cy="104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2652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57241" y="5276540"/>
            <a:ext cx="842963" cy="838199"/>
            <a:chOff x="5557837" y="5105400"/>
            <a:chExt cx="842963" cy="1071563"/>
          </a:xfrm>
        </p:grpSpPr>
        <p:sp>
          <p:nvSpPr>
            <p:cNvPr id="162" name="Rectangle 35"/>
            <p:cNvSpPr>
              <a:spLocks noChangeArrowheads="1"/>
            </p:cNvSpPr>
            <p:nvPr/>
          </p:nvSpPr>
          <p:spPr bwMode="auto">
            <a:xfrm>
              <a:off x="5557837" y="5105400"/>
              <a:ext cx="838200" cy="10715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163" name="Text Box 78"/>
            <p:cNvSpPr txBox="1">
              <a:spLocks noChangeArrowheads="1"/>
            </p:cNvSpPr>
            <p:nvPr/>
          </p:nvSpPr>
          <p:spPr bwMode="auto">
            <a:xfrm>
              <a:off x="5568950" y="5181600"/>
              <a:ext cx="8318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Space</a:t>
              </a:r>
            </a:p>
            <a:p>
              <a:pPr algn="ctr" defTabSz="914400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Weather</a:t>
              </a:r>
            </a:p>
          </p:txBody>
        </p:sp>
        <p:sp>
          <p:nvSpPr>
            <p:cNvPr id="164" name="Line 57"/>
            <p:cNvSpPr>
              <a:spLocks noChangeShapeType="1"/>
            </p:cNvSpPr>
            <p:nvPr/>
          </p:nvSpPr>
          <p:spPr bwMode="auto">
            <a:xfrm>
              <a:off x="5634037" y="582872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65" name="Text Box 80"/>
            <p:cNvSpPr txBox="1">
              <a:spLocks noChangeArrowheads="1"/>
            </p:cNvSpPr>
            <p:nvPr/>
          </p:nvSpPr>
          <p:spPr bwMode="auto">
            <a:xfrm>
              <a:off x="5702300" y="5776913"/>
              <a:ext cx="5905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ENLIL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1007" y="5259388"/>
            <a:ext cx="1491594" cy="866775"/>
            <a:chOff x="606426" y="5259388"/>
            <a:chExt cx="1491594" cy="866775"/>
          </a:xfrm>
        </p:grpSpPr>
        <p:sp>
          <p:nvSpPr>
            <p:cNvPr id="167" name="Text Box 12"/>
            <p:cNvSpPr txBox="1">
              <a:spLocks noChangeArrowheads="1"/>
            </p:cNvSpPr>
            <p:nvPr/>
          </p:nvSpPr>
          <p:spPr bwMode="auto">
            <a:xfrm>
              <a:off x="606426" y="5259388"/>
              <a:ext cx="1491594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North American Land Surface Data Assimilation System</a:t>
              </a:r>
            </a:p>
          </p:txBody>
        </p:sp>
        <p:sp>
          <p:nvSpPr>
            <p:cNvPr id="168" name="Rectangle 48"/>
            <p:cNvSpPr>
              <a:spLocks noChangeArrowheads="1"/>
            </p:cNvSpPr>
            <p:nvPr/>
          </p:nvSpPr>
          <p:spPr bwMode="auto">
            <a:xfrm>
              <a:off x="646113" y="5892800"/>
              <a:ext cx="1411287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/>
              <a:r>
                <a:rPr lang="en-US" sz="1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ＭＳ Ｐゴシック"/>
                  <a:cs typeface="微软雅黑"/>
                </a:rPr>
                <a:t>Noah Land </a:t>
              </a:r>
              <a:r>
                <a: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ＭＳ Ｐゴシック"/>
                  <a:cs typeface="微软雅黑"/>
                </a:rPr>
                <a:t>Surface Model</a:t>
              </a:r>
            </a:p>
          </p:txBody>
        </p:sp>
        <p:sp>
          <p:nvSpPr>
            <p:cNvPr id="169" name="Line 57"/>
            <p:cNvSpPr>
              <a:spLocks noChangeShapeType="1"/>
            </p:cNvSpPr>
            <p:nvPr/>
          </p:nvSpPr>
          <p:spPr bwMode="auto">
            <a:xfrm>
              <a:off x="719138" y="5935663"/>
              <a:ext cx="1262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97150" y="2284415"/>
            <a:ext cx="3355976" cy="940663"/>
            <a:chOff x="2597150" y="2284415"/>
            <a:chExt cx="3355976" cy="940663"/>
          </a:xfrm>
        </p:grpSpPr>
        <p:grpSp>
          <p:nvGrpSpPr>
            <p:cNvPr id="156" name="Group 5"/>
            <p:cNvGrpSpPr>
              <a:grpSpLocks/>
            </p:cNvGrpSpPr>
            <p:nvPr/>
          </p:nvGrpSpPr>
          <p:grpSpPr bwMode="auto">
            <a:xfrm>
              <a:off x="3787926" y="2284415"/>
              <a:ext cx="2165200" cy="940663"/>
              <a:chOff x="3749973" y="2895600"/>
              <a:chExt cx="2165038" cy="941360"/>
            </a:xfrm>
          </p:grpSpPr>
          <p:sp>
            <p:nvSpPr>
              <p:cNvPr id="157" name="Text Box 8"/>
              <p:cNvSpPr txBox="1">
                <a:spLocks noChangeArrowheads="1"/>
              </p:cNvSpPr>
              <p:nvPr/>
            </p:nvSpPr>
            <p:spPr bwMode="auto">
              <a:xfrm>
                <a:off x="4060950" y="2959148"/>
                <a:ext cx="1854061" cy="8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7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NAM/NAM-nests</a:t>
                </a:r>
                <a:endParaRPr lang="en-US" sz="1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  <a:p>
                <a:pPr algn="ctr" defTabSz="914400"/>
                <a:endParaRPr lang="en-US" sz="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  <a:p>
                <a:pPr algn="ctr" defTabSz="914400"/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NMMB</a:t>
                </a:r>
              </a:p>
              <a:p>
                <a:pPr algn="ctr" defTabSz="914400"/>
                <a:r>
                  <a:rPr lang="en-US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Noah land model</a:t>
                </a:r>
                <a:endPara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</p:txBody>
          </p:sp>
          <p:sp>
            <p:nvSpPr>
              <p:cNvPr id="158" name="TextBox 70"/>
              <p:cNvSpPr txBox="1">
                <a:spLocks noChangeArrowheads="1"/>
              </p:cNvSpPr>
              <p:nvPr/>
            </p:nvSpPr>
            <p:spPr bwMode="auto">
              <a:xfrm rot="16200000">
                <a:off x="3518483" y="3127091"/>
                <a:ext cx="924610" cy="461630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charset="0"/>
                    <a:cs typeface="微软雅黑"/>
                  </a:rPr>
                  <a:t>3D-Hybrid-VAR  DA</a:t>
                </a:r>
                <a:endPara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endParaRPr>
              </a:p>
            </p:txBody>
          </p:sp>
          <p:sp>
            <p:nvSpPr>
              <p:cNvPr id="159" name="Rectangle 13"/>
              <p:cNvSpPr>
                <a:spLocks noChangeArrowheads="1"/>
              </p:cNvSpPr>
              <p:nvPr/>
            </p:nvSpPr>
            <p:spPr bwMode="auto">
              <a:xfrm>
                <a:off x="3772047" y="2895600"/>
                <a:ext cx="2066772" cy="915078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0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60" name="Line 56"/>
              <p:cNvSpPr>
                <a:spLocks noChangeShapeType="1"/>
              </p:cNvSpPr>
              <p:nvPr/>
            </p:nvSpPr>
            <p:spPr bwMode="auto">
              <a:xfrm>
                <a:off x="4265724" y="3369026"/>
                <a:ext cx="1295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90" name="Elbow Connector 189"/>
            <p:cNvCxnSpPr>
              <a:stCxn id="130" idx="3"/>
              <a:endCxn id="159" idx="1"/>
            </p:cNvCxnSpPr>
            <p:nvPr/>
          </p:nvCxnSpPr>
          <p:spPr>
            <a:xfrm>
              <a:off x="2597150" y="2555876"/>
              <a:ext cx="1212851" cy="185739"/>
            </a:xfrm>
            <a:prstGeom prst="bentConnector3">
              <a:avLst>
                <a:gd name="adj1" fmla="val 69782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1622425" y="609600"/>
            <a:ext cx="3121025" cy="1497013"/>
            <a:chOff x="1622425" y="609600"/>
            <a:chExt cx="3121025" cy="1497013"/>
          </a:xfrm>
        </p:grpSpPr>
        <p:sp>
          <p:nvSpPr>
            <p:cNvPr id="131" name="Text Box 16"/>
            <p:cNvSpPr txBox="1">
              <a:spLocks noChangeArrowheads="1"/>
            </p:cNvSpPr>
            <p:nvPr/>
          </p:nvSpPr>
          <p:spPr bwMode="auto">
            <a:xfrm>
              <a:off x="3371850" y="609600"/>
              <a:ext cx="13716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Regional Hurricane </a:t>
              </a: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GFDL</a:t>
              </a:r>
            </a:p>
            <a:p>
              <a:pPr algn="ctr" defTabSz="914400"/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HWRF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</p:txBody>
        </p:sp>
        <p:sp>
          <p:nvSpPr>
            <p:cNvPr id="144" name="Line 58"/>
            <p:cNvSpPr>
              <a:spLocks noChangeShapeType="1"/>
            </p:cNvSpPr>
            <p:nvPr/>
          </p:nvSpPr>
          <p:spPr bwMode="auto">
            <a:xfrm>
              <a:off x="3616325" y="1209675"/>
              <a:ext cx="927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81" name="TextBox 70"/>
            <p:cNvSpPr txBox="1">
              <a:spLocks noChangeArrowheads="1"/>
            </p:cNvSpPr>
            <p:nvPr/>
          </p:nvSpPr>
          <p:spPr bwMode="auto">
            <a:xfrm rot="16200000">
              <a:off x="2842420" y="907256"/>
              <a:ext cx="1001712" cy="460375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</a:t>
              </a:r>
              <a:r>
                <a:rPr lang="en-US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-En-Var</a:t>
              </a:r>
              <a:endPara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endParaRPr>
            </a:p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</a:t>
              </a:r>
            </a:p>
          </p:txBody>
        </p:sp>
        <p:sp>
          <p:nvSpPr>
            <p:cNvPr id="182" name="Rectangle 15"/>
            <p:cNvSpPr>
              <a:spLocks noChangeArrowheads="1"/>
            </p:cNvSpPr>
            <p:nvPr/>
          </p:nvSpPr>
          <p:spPr bwMode="auto">
            <a:xfrm>
              <a:off x="3105150" y="647700"/>
              <a:ext cx="1589088" cy="1001713"/>
            </a:xfrm>
            <a:prstGeom prst="rect">
              <a:avLst/>
            </a:prstGeom>
            <a:noFill/>
            <a:ln w="57150">
              <a:solidFill>
                <a:srgbClr val="66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192" name="Elbow Connector 191"/>
            <p:cNvCxnSpPr>
              <a:stCxn id="130" idx="0"/>
              <a:endCxn id="182" idx="2"/>
            </p:cNvCxnSpPr>
            <p:nvPr/>
          </p:nvCxnSpPr>
          <p:spPr>
            <a:xfrm rot="5400000" flipH="1" flipV="1">
              <a:off x="2532063" y="739775"/>
              <a:ext cx="457200" cy="227647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876929" y="1422862"/>
            <a:ext cx="2965409" cy="1477318"/>
            <a:chOff x="5876929" y="1422862"/>
            <a:chExt cx="2965409" cy="1477318"/>
          </a:xfrm>
        </p:grpSpPr>
        <p:sp>
          <p:nvSpPr>
            <p:cNvPr id="161" name="Text Box 64"/>
            <p:cNvSpPr txBox="1">
              <a:spLocks noChangeArrowheads="1"/>
            </p:cNvSpPr>
            <p:nvPr/>
          </p:nvSpPr>
          <p:spPr bwMode="auto">
            <a:xfrm>
              <a:off x="7616790" y="1422862"/>
              <a:ext cx="1225548" cy="1477318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endParaRPr lang="en-US" sz="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  <a:p>
              <a:pPr algn="ctr" defTabSz="914400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Regional Bays</a:t>
              </a:r>
            </a:p>
            <a:p>
              <a:pPr algn="ctr" defTabSz="914400">
                <a:buFontTx/>
                <a:buChar char="•"/>
              </a:pPr>
              <a:r>
                <a:rPr lang="en-US" sz="9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Great Lakes 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(POM)</a:t>
              </a:r>
            </a:p>
            <a:p>
              <a:pPr algn="ctr" defTabSz="914400">
                <a:buFontTx/>
                <a:buChar char="•"/>
              </a:pPr>
              <a:r>
                <a:rPr lang="en-US" sz="9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 Gulf of Mexico 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(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微软雅黑"/>
                </a:rPr>
                <a:t>FVCOM)</a:t>
              </a:r>
              <a:endPara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  <a:p>
              <a:pPr algn="ctr" defTabSz="914400">
                <a:buFontTx/>
                <a:buChar char="•"/>
              </a:pPr>
              <a:r>
                <a:rPr lang="en-US" sz="9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Columbia R. 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(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微软雅黑"/>
                </a:rPr>
                <a:t>SELFE)</a:t>
              </a:r>
              <a:endPara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  <a:p>
              <a:pPr algn="ctr" defTabSz="914400">
                <a:buFontTx/>
                <a:buChar char="•"/>
              </a:pPr>
              <a:r>
                <a:rPr lang="en-US" sz="9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Chesapeake 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(ROMS)</a:t>
              </a:r>
            </a:p>
            <a:p>
              <a:pPr algn="ctr" defTabSz="914400">
                <a:buFontTx/>
                <a:buChar char="•"/>
              </a:pPr>
              <a:r>
                <a:rPr lang="en-US" sz="9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Tampa 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(ROMS)</a:t>
              </a:r>
              <a:endPara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  <a:p>
              <a:pPr algn="ctr" defTabSz="914400">
                <a:buFontTx/>
                <a:buChar char="•"/>
              </a:pPr>
              <a:r>
                <a:rPr lang="en-US" sz="9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Delaware </a:t>
              </a: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(ROMS)</a:t>
              </a:r>
            </a:p>
          </p:txBody>
        </p:sp>
        <p:cxnSp>
          <p:nvCxnSpPr>
            <p:cNvPr id="193" name="Straight Arrow Connector 192"/>
            <p:cNvCxnSpPr>
              <a:stCxn id="159" idx="3"/>
            </p:cNvCxnSpPr>
            <p:nvPr/>
          </p:nvCxnSpPr>
          <p:spPr>
            <a:xfrm>
              <a:off x="5876929" y="2741615"/>
              <a:ext cx="1739861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713627" y="725949"/>
            <a:ext cx="1022350" cy="696913"/>
            <a:chOff x="7713627" y="725949"/>
            <a:chExt cx="1022350" cy="696913"/>
          </a:xfrm>
        </p:grpSpPr>
        <p:grpSp>
          <p:nvGrpSpPr>
            <p:cNvPr id="187" name="Group 9"/>
            <p:cNvGrpSpPr>
              <a:grpSpLocks/>
            </p:cNvGrpSpPr>
            <p:nvPr/>
          </p:nvGrpSpPr>
          <p:grpSpPr bwMode="auto">
            <a:xfrm>
              <a:off x="7713627" y="725949"/>
              <a:ext cx="1022350" cy="477838"/>
              <a:chOff x="7985094" y="1686952"/>
              <a:chExt cx="1022335" cy="652193"/>
            </a:xfrm>
          </p:grpSpPr>
          <p:sp>
            <p:nvSpPr>
              <p:cNvPr id="188" name="Text Box 64"/>
              <p:cNvSpPr txBox="1">
                <a:spLocks noChangeArrowheads="1"/>
              </p:cNvSpPr>
              <p:nvPr/>
            </p:nvSpPr>
            <p:spPr bwMode="auto">
              <a:xfrm>
                <a:off x="7985094" y="1686952"/>
                <a:ext cx="1022335" cy="652193"/>
              </a:xfrm>
              <a:prstGeom prst="rect">
                <a:avLst/>
              </a:prstGeom>
              <a:noFill/>
              <a:ln w="57150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Ecosystem</a:t>
                </a:r>
              </a:p>
              <a:p>
                <a:pPr algn="ctr" defTabSz="914400"/>
                <a:r>
                  <a:rPr 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EwE</a:t>
                </a:r>
              </a:p>
            </p:txBody>
          </p:sp>
          <p:cxnSp>
            <p:nvCxnSpPr>
              <p:cNvPr id="189" name="Straight Connector 188"/>
              <p:cNvCxnSpPr/>
              <p:nvPr/>
            </p:nvCxnSpPr>
            <p:spPr>
              <a:xfrm>
                <a:off x="8043830" y="2037966"/>
                <a:ext cx="9048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Arrow Connector 201"/>
            <p:cNvCxnSpPr>
              <a:stCxn id="161" idx="0"/>
              <a:endCxn id="188" idx="2"/>
            </p:cNvCxnSpPr>
            <p:nvPr/>
          </p:nvCxnSpPr>
          <p:spPr>
            <a:xfrm flipH="1" flipV="1">
              <a:off x="8224802" y="1203787"/>
              <a:ext cx="4762" cy="2190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27063" y="2068513"/>
            <a:ext cx="2027237" cy="965200"/>
            <a:chOff x="627063" y="2068513"/>
            <a:chExt cx="2027237" cy="965200"/>
          </a:xfrm>
        </p:grpSpPr>
        <p:sp>
          <p:nvSpPr>
            <p:cNvPr id="130" name="Text Box 12"/>
            <p:cNvSpPr txBox="1">
              <a:spLocks noChangeArrowheads="1"/>
            </p:cNvSpPr>
            <p:nvPr/>
          </p:nvSpPr>
          <p:spPr bwMode="auto">
            <a:xfrm>
              <a:off x="647700" y="2106613"/>
              <a:ext cx="1949450" cy="898525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170" name="Line 56"/>
            <p:cNvSpPr>
              <a:spLocks noChangeShapeType="1"/>
            </p:cNvSpPr>
            <p:nvPr/>
          </p:nvSpPr>
          <p:spPr bwMode="auto">
            <a:xfrm>
              <a:off x="1152525" y="2592388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72" name="Text Box 4"/>
            <p:cNvSpPr txBox="1">
              <a:spLocks noChangeArrowheads="1"/>
            </p:cNvSpPr>
            <p:nvPr/>
          </p:nvSpPr>
          <p:spPr bwMode="auto">
            <a:xfrm>
              <a:off x="1054100" y="2509838"/>
              <a:ext cx="1600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Global Spectral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Noah Land model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</p:txBody>
        </p:sp>
        <p:sp>
          <p:nvSpPr>
            <p:cNvPr id="173" name="TextBox 70"/>
            <p:cNvSpPr txBox="1">
              <a:spLocks noChangeArrowheads="1"/>
            </p:cNvSpPr>
            <p:nvPr/>
          </p:nvSpPr>
          <p:spPr bwMode="auto">
            <a:xfrm rot="16200000">
              <a:off x="466726" y="2309812"/>
              <a:ext cx="868362" cy="4619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4</a:t>
              </a:r>
              <a:r>
                <a:rPr lang="en-US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</a:t>
              </a:r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-En-Var</a:t>
              </a:r>
            </a:p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</a:t>
              </a:r>
            </a:p>
          </p:txBody>
        </p:sp>
        <p:sp>
          <p:nvSpPr>
            <p:cNvPr id="174" name="Text Box 4"/>
            <p:cNvSpPr txBox="1">
              <a:spLocks noChangeArrowheads="1"/>
            </p:cNvSpPr>
            <p:nvPr/>
          </p:nvSpPr>
          <p:spPr bwMode="auto">
            <a:xfrm>
              <a:off x="998538" y="2068513"/>
              <a:ext cx="15986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Global Forecast System (GFS)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27063" y="2106613"/>
              <a:ext cx="1979612" cy="8683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400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27013" y="2533650"/>
            <a:ext cx="2749550" cy="1525588"/>
            <a:chOff x="227013" y="2533650"/>
            <a:chExt cx="2749550" cy="1525588"/>
          </a:xfrm>
        </p:grpSpPr>
        <p:cxnSp>
          <p:nvCxnSpPr>
            <p:cNvPr id="198" name="Straight Arrow Connector 197"/>
            <p:cNvCxnSpPr/>
            <p:nvPr/>
          </p:nvCxnSpPr>
          <p:spPr>
            <a:xfrm>
              <a:off x="227013" y="3700463"/>
              <a:ext cx="4000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627063" y="3208338"/>
              <a:ext cx="2266950" cy="8509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247650" y="2533650"/>
              <a:ext cx="0" cy="12001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247650" y="2547938"/>
              <a:ext cx="4000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 Box 12"/>
            <p:cNvSpPr txBox="1">
              <a:spLocks noChangeArrowheads="1"/>
            </p:cNvSpPr>
            <p:nvPr/>
          </p:nvSpPr>
          <p:spPr bwMode="auto">
            <a:xfrm>
              <a:off x="608013" y="3192463"/>
              <a:ext cx="2286000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Global Ensemble Forecast System (GEFS)</a:t>
              </a:r>
            </a:p>
          </p:txBody>
        </p:sp>
        <p:sp>
          <p:nvSpPr>
            <p:cNvPr id="207" name="Text Box 5"/>
            <p:cNvSpPr txBox="1">
              <a:spLocks noChangeArrowheads="1"/>
            </p:cNvSpPr>
            <p:nvPr/>
          </p:nvSpPr>
          <p:spPr bwMode="auto">
            <a:xfrm>
              <a:off x="614363" y="3692525"/>
              <a:ext cx="2362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21 GFS Members</a:t>
              </a:r>
            </a:p>
          </p:txBody>
        </p:sp>
        <p:sp>
          <p:nvSpPr>
            <p:cNvPr id="208" name="Line 57"/>
            <p:cNvSpPr>
              <a:spLocks noChangeShapeType="1"/>
            </p:cNvSpPr>
            <p:nvPr/>
          </p:nvSpPr>
          <p:spPr bwMode="auto">
            <a:xfrm>
              <a:off x="760413" y="3713163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0225" y="4059238"/>
            <a:ext cx="2363788" cy="1022350"/>
            <a:chOff x="530225" y="4059238"/>
            <a:chExt cx="2363788" cy="1022350"/>
          </a:xfrm>
        </p:grpSpPr>
        <p:sp>
          <p:nvSpPr>
            <p:cNvPr id="126" name="Rectangle 125"/>
            <p:cNvSpPr/>
            <p:nvPr/>
          </p:nvSpPr>
          <p:spPr>
            <a:xfrm>
              <a:off x="608013" y="4214813"/>
              <a:ext cx="2286000" cy="866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grpSp>
          <p:nvGrpSpPr>
            <p:cNvPr id="139" name="Group 10"/>
            <p:cNvGrpSpPr>
              <a:grpSpLocks/>
            </p:cNvGrpSpPr>
            <p:nvPr/>
          </p:nvGrpSpPr>
          <p:grpSpPr bwMode="auto">
            <a:xfrm>
              <a:off x="530225" y="4214813"/>
              <a:ext cx="2362200" cy="866775"/>
              <a:chOff x="1066800" y="5532374"/>
              <a:chExt cx="2362200" cy="866775"/>
            </a:xfrm>
          </p:grpSpPr>
          <p:sp>
            <p:nvSpPr>
              <p:cNvPr id="140" name="Text Box 12"/>
              <p:cNvSpPr txBox="1">
                <a:spLocks noChangeArrowheads="1"/>
              </p:cNvSpPr>
              <p:nvPr/>
            </p:nvSpPr>
            <p:spPr bwMode="auto">
              <a:xfrm>
                <a:off x="1143000" y="5532374"/>
                <a:ext cx="2286000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North American Ensemble Forecast System</a:t>
                </a:r>
              </a:p>
            </p:txBody>
          </p:sp>
          <p:sp>
            <p:nvSpPr>
              <p:cNvPr id="141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6026086"/>
                <a:ext cx="2362200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2625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682625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6826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68262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68262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GEFS, Canadian Global Model </a:t>
                </a:r>
              </a:p>
            </p:txBody>
          </p:sp>
          <p:sp>
            <p:nvSpPr>
              <p:cNvPr id="142" name="Line 57"/>
              <p:cNvSpPr>
                <a:spLocks noChangeShapeType="1"/>
              </p:cNvSpPr>
              <p:nvPr/>
            </p:nvSpPr>
            <p:spPr bwMode="auto">
              <a:xfrm>
                <a:off x="1295400" y="6053074"/>
                <a:ext cx="2057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210" name="Straight Arrow Connector 209"/>
            <p:cNvCxnSpPr>
              <a:stCxn id="206" idx="2"/>
              <a:endCxn id="140" idx="0"/>
            </p:cNvCxnSpPr>
            <p:nvPr/>
          </p:nvCxnSpPr>
          <p:spPr>
            <a:xfrm flipH="1">
              <a:off x="1749425" y="4059238"/>
              <a:ext cx="1588" cy="1555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142038" y="3092450"/>
            <a:ext cx="1998662" cy="492125"/>
            <a:chOff x="6142038" y="3092450"/>
            <a:chExt cx="1998662" cy="492125"/>
          </a:xfrm>
        </p:grpSpPr>
        <p:grpSp>
          <p:nvGrpSpPr>
            <p:cNvPr id="145" name="Group 18"/>
            <p:cNvGrpSpPr>
              <a:grpSpLocks/>
            </p:cNvGrpSpPr>
            <p:nvPr/>
          </p:nvGrpSpPr>
          <p:grpSpPr bwMode="auto">
            <a:xfrm>
              <a:off x="6659563" y="3092450"/>
              <a:ext cx="1481137" cy="492125"/>
              <a:chOff x="7265988" y="3134025"/>
              <a:chExt cx="1481137" cy="492113"/>
            </a:xfrm>
          </p:grpSpPr>
          <p:sp>
            <p:nvSpPr>
              <p:cNvPr id="146" name="Text Box 20"/>
              <p:cNvSpPr txBox="1">
                <a:spLocks noChangeArrowheads="1"/>
              </p:cNvSpPr>
              <p:nvPr/>
            </p:nvSpPr>
            <p:spPr bwMode="auto">
              <a:xfrm>
                <a:off x="7265988" y="3134025"/>
                <a:ext cx="1447800" cy="49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Dispersion</a:t>
                </a:r>
              </a:p>
              <a:p>
                <a:pPr algn="ctr" defTabSz="914400"/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HYSPLIT</a:t>
                </a:r>
              </a:p>
            </p:txBody>
          </p:sp>
          <p:sp>
            <p:nvSpPr>
              <p:cNvPr id="147" name="Rectangle 21"/>
              <p:cNvSpPr>
                <a:spLocks noChangeArrowheads="1"/>
              </p:cNvSpPr>
              <p:nvPr/>
            </p:nvSpPr>
            <p:spPr bwMode="auto">
              <a:xfrm>
                <a:off x="7265988" y="3167362"/>
                <a:ext cx="1481137" cy="414327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0" tIns="45715" rIns="91430" bIns="45715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48" name="Line 63"/>
              <p:cNvSpPr>
                <a:spLocks noChangeShapeType="1"/>
              </p:cNvSpPr>
              <p:nvPr/>
            </p:nvSpPr>
            <p:spPr bwMode="auto">
              <a:xfrm>
                <a:off x="7451725" y="3389607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0" tIns="45715" rIns="91430" bIns="45715"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217" name="Straight Arrow Connector 216"/>
            <p:cNvCxnSpPr/>
            <p:nvPr/>
          </p:nvCxnSpPr>
          <p:spPr>
            <a:xfrm>
              <a:off x="6142038" y="3352800"/>
              <a:ext cx="544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692899" y="5026025"/>
            <a:ext cx="2051051" cy="912817"/>
            <a:chOff x="6692899" y="5026025"/>
            <a:chExt cx="2051051" cy="912817"/>
          </a:xfrm>
        </p:grpSpPr>
        <p:grpSp>
          <p:nvGrpSpPr>
            <p:cNvPr id="222" name="Group 1"/>
            <p:cNvGrpSpPr>
              <a:grpSpLocks/>
            </p:cNvGrpSpPr>
            <p:nvPr/>
          </p:nvGrpSpPr>
          <p:grpSpPr bwMode="auto">
            <a:xfrm>
              <a:off x="7196138" y="5538788"/>
              <a:ext cx="1219200" cy="307975"/>
              <a:chOff x="7196656" y="6185986"/>
              <a:chExt cx="1219200" cy="307767"/>
            </a:xfrm>
          </p:grpSpPr>
          <p:sp>
            <p:nvSpPr>
              <p:cNvPr id="223" name="Line 65"/>
              <p:cNvSpPr>
                <a:spLocks noChangeShapeType="1"/>
              </p:cNvSpPr>
              <p:nvPr/>
            </p:nvSpPr>
            <p:spPr bwMode="auto">
              <a:xfrm>
                <a:off x="7196656" y="6193918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0" tIns="45715" rIns="91430" bIns="45715"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  <p:sp>
            <p:nvSpPr>
              <p:cNvPr id="224" name="Text Box 66"/>
              <p:cNvSpPr txBox="1">
                <a:spLocks noChangeArrowheads="1"/>
              </p:cNvSpPr>
              <p:nvPr/>
            </p:nvSpPr>
            <p:spPr bwMode="auto">
              <a:xfrm>
                <a:off x="7342706" y="6185986"/>
                <a:ext cx="942975" cy="307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WRF ARW</a:t>
                </a:r>
              </a:p>
            </p:txBody>
          </p:sp>
        </p:grpSp>
        <p:sp>
          <p:nvSpPr>
            <p:cNvPr id="226" name="TextBox 70"/>
            <p:cNvSpPr txBox="1">
              <a:spLocks noChangeArrowheads="1"/>
            </p:cNvSpPr>
            <p:nvPr/>
          </p:nvSpPr>
          <p:spPr bwMode="auto">
            <a:xfrm rot="16200000">
              <a:off x="6584949" y="5400679"/>
              <a:ext cx="646113" cy="430213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3D-VAR</a:t>
              </a:r>
            </a:p>
            <a:p>
              <a:pPr algn="ctr" defTabSz="914400"/>
              <a:r>
                <a:rPr lang="en-US" sz="1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</a:t>
              </a:r>
            </a:p>
          </p:txBody>
        </p:sp>
        <p:sp>
          <p:nvSpPr>
            <p:cNvPr id="227" name="Text Box 29"/>
            <p:cNvSpPr txBox="1">
              <a:spLocks noChangeArrowheads="1"/>
            </p:cNvSpPr>
            <p:nvPr/>
          </p:nvSpPr>
          <p:spPr bwMode="auto">
            <a:xfrm>
              <a:off x="6710363" y="5303838"/>
              <a:ext cx="2033587" cy="615543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 </a:t>
              </a:r>
              <a:r>
                <a:rPr lang="en-US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       </a:t>
              </a:r>
              <a:r>
                <a:rPr lang="en-US" altLang="en-US" sz="1400" b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High-Res RR  (HRRR)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228" name="Straight Arrow Connector 227"/>
            <p:cNvCxnSpPr/>
            <p:nvPr/>
          </p:nvCxnSpPr>
          <p:spPr>
            <a:xfrm>
              <a:off x="7767638" y="5026025"/>
              <a:ext cx="0" cy="287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24575" y="2733675"/>
            <a:ext cx="2024063" cy="1525588"/>
            <a:chOff x="6124575" y="2733675"/>
            <a:chExt cx="2024063" cy="1525588"/>
          </a:xfrm>
        </p:grpSpPr>
        <p:grpSp>
          <p:nvGrpSpPr>
            <p:cNvPr id="150" name="Group 21"/>
            <p:cNvGrpSpPr>
              <a:grpSpLocks/>
            </p:cNvGrpSpPr>
            <p:nvPr/>
          </p:nvGrpSpPr>
          <p:grpSpPr bwMode="auto">
            <a:xfrm>
              <a:off x="6669088" y="3662363"/>
              <a:ext cx="1479550" cy="596900"/>
              <a:chOff x="7265988" y="4059238"/>
              <a:chExt cx="1479550" cy="596686"/>
            </a:xfrm>
          </p:grpSpPr>
          <p:sp>
            <p:nvSpPr>
              <p:cNvPr id="151" name="Text Box 2"/>
              <p:cNvSpPr txBox="1">
                <a:spLocks noChangeArrowheads="1"/>
              </p:cNvSpPr>
              <p:nvPr/>
            </p:nvSpPr>
            <p:spPr bwMode="auto">
              <a:xfrm>
                <a:off x="7394575" y="4059238"/>
                <a:ext cx="1100138" cy="33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Air Quality</a:t>
                </a:r>
              </a:p>
            </p:txBody>
          </p:sp>
          <p:sp>
            <p:nvSpPr>
              <p:cNvPr id="152" name="Rectangle 28"/>
              <p:cNvSpPr>
                <a:spLocks noChangeArrowheads="1"/>
              </p:cNvSpPr>
              <p:nvPr/>
            </p:nvSpPr>
            <p:spPr bwMode="auto">
              <a:xfrm>
                <a:off x="7265988" y="4059238"/>
                <a:ext cx="1479550" cy="558600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0" tIns="45715" rIns="91430" bIns="45715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0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54" name="Line 65"/>
              <p:cNvSpPr>
                <a:spLocks noChangeShapeType="1"/>
              </p:cNvSpPr>
              <p:nvPr/>
            </p:nvSpPr>
            <p:spPr bwMode="auto">
              <a:xfrm>
                <a:off x="7450138" y="4365515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0" tIns="45715" rIns="91430" bIns="45715"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  <p:sp>
            <p:nvSpPr>
              <p:cNvPr id="155" name="Text Box 66"/>
              <p:cNvSpPr txBox="1">
                <a:spLocks noChangeArrowheads="1"/>
              </p:cNvSpPr>
              <p:nvPr/>
            </p:nvSpPr>
            <p:spPr bwMode="auto">
              <a:xfrm>
                <a:off x="7662863" y="4348059"/>
                <a:ext cx="666750" cy="307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CMAQ</a:t>
                </a:r>
              </a:p>
            </p:txBody>
          </p:sp>
        </p:grpSp>
        <p:cxnSp>
          <p:nvCxnSpPr>
            <p:cNvPr id="194" name="Straight Connector 193"/>
            <p:cNvCxnSpPr/>
            <p:nvPr/>
          </p:nvCxnSpPr>
          <p:spPr>
            <a:xfrm>
              <a:off x="6134100" y="2733675"/>
              <a:ext cx="0" cy="1208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6124575" y="3941763"/>
              <a:ext cx="5445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29000" y="2743200"/>
            <a:ext cx="2084388" cy="2169192"/>
            <a:chOff x="3429000" y="2743200"/>
            <a:chExt cx="2084388" cy="2169192"/>
          </a:xfrm>
        </p:grpSpPr>
        <p:sp>
          <p:nvSpPr>
            <p:cNvPr id="128" name="Rectangle 127"/>
            <p:cNvSpPr/>
            <p:nvPr/>
          </p:nvSpPr>
          <p:spPr>
            <a:xfrm>
              <a:off x="3940175" y="4462151"/>
              <a:ext cx="1573213" cy="4381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3443598" y="2743200"/>
              <a:ext cx="0" cy="1984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 Box 4"/>
            <p:cNvSpPr txBox="1">
              <a:spLocks noChangeArrowheads="1"/>
            </p:cNvSpPr>
            <p:nvPr/>
          </p:nvSpPr>
          <p:spPr bwMode="auto">
            <a:xfrm>
              <a:off x="4029075" y="4666181"/>
              <a:ext cx="1381126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WRF-ARW &amp; NMMB</a:t>
              </a:r>
              <a:endPara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</p:txBody>
        </p:sp>
        <p:sp>
          <p:nvSpPr>
            <p:cNvPr id="237" name="Text Box 34"/>
            <p:cNvSpPr txBox="1">
              <a:spLocks noChangeArrowheads="1"/>
            </p:cNvSpPr>
            <p:nvPr/>
          </p:nvSpPr>
          <p:spPr bwMode="auto">
            <a:xfrm>
              <a:off x="3984625" y="4433576"/>
              <a:ext cx="1501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High Res Windows</a:t>
              </a:r>
            </a:p>
          </p:txBody>
        </p:sp>
        <p:sp>
          <p:nvSpPr>
            <p:cNvPr id="239" name="Rectangle 35"/>
            <p:cNvSpPr>
              <a:spLocks noChangeArrowheads="1"/>
            </p:cNvSpPr>
            <p:nvPr/>
          </p:nvSpPr>
          <p:spPr bwMode="auto">
            <a:xfrm>
              <a:off x="3940175" y="4462151"/>
              <a:ext cx="1573213" cy="43815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40" name="Line 56"/>
            <p:cNvSpPr>
              <a:spLocks noChangeShapeType="1"/>
            </p:cNvSpPr>
            <p:nvPr/>
          </p:nvSpPr>
          <p:spPr bwMode="auto">
            <a:xfrm>
              <a:off x="4067175" y="4674876"/>
              <a:ext cx="1370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241" name="Straight Arrow Connector 240"/>
            <p:cNvCxnSpPr/>
            <p:nvPr/>
          </p:nvCxnSpPr>
          <p:spPr>
            <a:xfrm>
              <a:off x="3429000" y="4714563"/>
              <a:ext cx="5111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27063" y="647700"/>
            <a:ext cx="2192337" cy="1066800"/>
            <a:chOff x="627063" y="647700"/>
            <a:chExt cx="2192337" cy="1066800"/>
          </a:xfrm>
        </p:grpSpPr>
        <p:sp>
          <p:nvSpPr>
            <p:cNvPr id="124" name="Rectangle 123"/>
            <p:cNvSpPr/>
            <p:nvPr/>
          </p:nvSpPr>
          <p:spPr>
            <a:xfrm>
              <a:off x="1089025" y="647700"/>
              <a:ext cx="1658938" cy="10636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33" name="Text Box 31"/>
            <p:cNvSpPr txBox="1">
              <a:spLocks noChangeArrowheads="1"/>
            </p:cNvSpPr>
            <p:nvPr/>
          </p:nvSpPr>
          <p:spPr bwMode="auto">
            <a:xfrm>
              <a:off x="984250" y="647700"/>
              <a:ext cx="17637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Climate Forecast</a:t>
              </a:r>
            </a:p>
            <a:p>
              <a:pPr algn="ctr" defTabSz="914400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System (CFS)</a:t>
              </a:r>
            </a:p>
          </p:txBody>
        </p:sp>
        <p:sp>
          <p:nvSpPr>
            <p:cNvPr id="136" name="Line 46"/>
            <p:cNvSpPr>
              <a:spLocks noChangeShapeType="1"/>
            </p:cNvSpPr>
            <p:nvPr/>
          </p:nvSpPr>
          <p:spPr bwMode="auto">
            <a:xfrm>
              <a:off x="1228725" y="121285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76" name="TextBox 70"/>
            <p:cNvSpPr txBox="1">
              <a:spLocks noChangeArrowheads="1"/>
            </p:cNvSpPr>
            <p:nvPr/>
          </p:nvSpPr>
          <p:spPr bwMode="auto">
            <a:xfrm rot="16200000">
              <a:off x="357188" y="944563"/>
              <a:ext cx="1001712" cy="46196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3D-</a:t>
              </a:r>
              <a:r>
                <a:rPr lang="en-US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Var</a:t>
              </a:r>
              <a:endPara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endParaRPr>
            </a:p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</a:t>
              </a:r>
            </a:p>
          </p:txBody>
        </p:sp>
        <p:sp>
          <p:nvSpPr>
            <p:cNvPr id="180" name="Rectangle 30"/>
            <p:cNvSpPr>
              <a:spLocks noChangeArrowheads="1"/>
            </p:cNvSpPr>
            <p:nvPr/>
          </p:nvSpPr>
          <p:spPr bwMode="auto">
            <a:xfrm>
              <a:off x="627063" y="647700"/>
              <a:ext cx="2120900" cy="1066800"/>
            </a:xfrm>
            <a:prstGeom prst="rect">
              <a:avLst/>
            </a:prstGeom>
            <a:noFill/>
            <a:ln w="635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44" name="Text Box 47"/>
            <p:cNvSpPr txBox="1">
              <a:spLocks noChangeArrowheads="1"/>
            </p:cNvSpPr>
            <p:nvPr/>
          </p:nvSpPr>
          <p:spPr bwMode="auto">
            <a:xfrm>
              <a:off x="990600" y="1187450"/>
              <a:ext cx="1828800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GFS,  </a:t>
              </a:r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MOM4, GLDAS/Noah Land,  </a:t>
              </a: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Sea Ice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800600" y="632739"/>
            <a:ext cx="2670210" cy="1815841"/>
            <a:chOff x="4800600" y="632739"/>
            <a:chExt cx="2670210" cy="1815841"/>
          </a:xfrm>
        </p:grpSpPr>
        <p:cxnSp>
          <p:nvCxnSpPr>
            <p:cNvPr id="200" name="Straight Connector 199"/>
            <p:cNvCxnSpPr/>
            <p:nvPr/>
          </p:nvCxnSpPr>
          <p:spPr>
            <a:xfrm flipV="1">
              <a:off x="4800600" y="1866900"/>
              <a:ext cx="11114" cy="342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4811713" y="2193302"/>
              <a:ext cx="15351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hape 179"/>
            <p:cNvSpPr txBox="1"/>
            <p:nvPr/>
          </p:nvSpPr>
          <p:spPr>
            <a:xfrm>
              <a:off x="6374230" y="632739"/>
              <a:ext cx="1096580" cy="1815841"/>
            </a:xfrm>
            <a:prstGeom prst="rect">
              <a:avLst/>
            </a:prstGeom>
            <a:noFill/>
            <a:ln w="5715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Nearshore Waters</a:t>
              </a:r>
            </a:p>
            <a:p>
              <a:pPr algn="ctr" defTabSz="914400">
                <a:buSzPct val="25000"/>
              </a:pPr>
              <a:r>
                <a:rPr lang="en-US" sz="1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SURGE: SLOSH</a:t>
              </a:r>
            </a:p>
            <a:p>
              <a:pPr algn="ctr" defTabSz="914400"/>
              <a:r>
                <a:rPr lang="en-US" sz="1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ESTOFS: ADCIRC</a:t>
              </a:r>
            </a:p>
            <a:p>
              <a:pPr algn="ctr" defTabSz="914400"/>
              <a:r>
                <a:rPr lang="en-US" sz="1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NWPS</a:t>
              </a:r>
              <a:r>
                <a:rPr lang="en-US" sz="1400" b="1" dirty="0" smtClea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</a:p>
            <a:p>
              <a:pPr algn="ctr" defTabSz="914400"/>
              <a:r>
                <a:rPr lang="en-US" sz="1400" b="1" dirty="0" smtClea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WWIII</a:t>
              </a:r>
              <a:endPara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>
              <a:off x="6477000" y="1562703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 bwMode="auto">
            <a:xfrm>
              <a:off x="6477000" y="1990273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>
              <a:off x="6477000" y="1135133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445501" y="5956848"/>
            <a:ext cx="1708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n-US" altLang="en-US" sz="1600" b="1" i="1" dirty="0" smtClean="0">
                <a:solidFill>
                  <a:srgbClr val="000000"/>
                </a:solidFill>
                <a:latin typeface="Verdana"/>
                <a:ea typeface="ＭＳ Ｐゴシック" pitchFamily="34" charset="-128"/>
                <a:cs typeface="Verdana"/>
              </a:rPr>
              <a:t>August 2016</a:t>
            </a:r>
            <a:endParaRPr lang="en-US" altLang="en-US" sz="1600" b="1" i="1" dirty="0">
              <a:solidFill>
                <a:srgbClr val="000000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grpSp>
        <p:nvGrpSpPr>
          <p:cNvPr id="275" name="Group 274"/>
          <p:cNvGrpSpPr/>
          <p:nvPr/>
        </p:nvGrpSpPr>
        <p:grpSpPr>
          <a:xfrm>
            <a:off x="1752600" y="5259388"/>
            <a:ext cx="1356833" cy="866775"/>
            <a:chOff x="1752600" y="5259388"/>
            <a:chExt cx="1356833" cy="866775"/>
          </a:xfrm>
        </p:grpSpPr>
        <p:cxnSp>
          <p:nvCxnSpPr>
            <p:cNvPr id="209" name="Straight Arrow Connector 208"/>
            <p:cNvCxnSpPr/>
            <p:nvPr/>
          </p:nvCxnSpPr>
          <p:spPr>
            <a:xfrm flipH="1" flipV="1">
              <a:off x="1752600" y="5686425"/>
              <a:ext cx="269218" cy="63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2014562" y="5259388"/>
              <a:ext cx="1094871" cy="866775"/>
              <a:chOff x="2895600" y="5259388"/>
              <a:chExt cx="917575" cy="866775"/>
            </a:xfrm>
          </p:grpSpPr>
          <p:sp>
            <p:nvSpPr>
              <p:cNvPr id="171" name="Text Box 12"/>
              <p:cNvSpPr txBox="1">
                <a:spLocks noChangeArrowheads="1"/>
              </p:cNvSpPr>
              <p:nvPr/>
            </p:nvSpPr>
            <p:spPr bwMode="auto">
              <a:xfrm>
                <a:off x="2895600" y="5259388"/>
                <a:ext cx="917575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Regional Climate Data Assimil. Syst.</a:t>
                </a:r>
                <a:endPara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</p:txBody>
          </p:sp>
          <p:sp>
            <p:nvSpPr>
              <p:cNvPr id="214" name="Rectangle 48"/>
              <p:cNvSpPr>
                <a:spLocks noChangeArrowheads="1"/>
              </p:cNvSpPr>
              <p:nvPr/>
            </p:nvSpPr>
            <p:spPr bwMode="auto">
              <a:xfrm>
                <a:off x="2971800" y="5892800"/>
                <a:ext cx="76517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r>
                  <a:rPr lang="en-US" sz="1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ea typeface="ＭＳ Ｐゴシック"/>
                    <a:cs typeface="微软雅黑"/>
                  </a:rPr>
                  <a:t>Eta-32/NARR</a:t>
                </a:r>
                <a:endPara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215" name="Line 57"/>
              <p:cNvSpPr>
                <a:spLocks noChangeShapeType="1"/>
              </p:cNvSpPr>
              <p:nvPr/>
            </p:nvSpPr>
            <p:spPr bwMode="auto">
              <a:xfrm>
                <a:off x="2971800" y="59356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590800" y="1130301"/>
            <a:ext cx="4648200" cy="5118099"/>
            <a:chOff x="2590800" y="1130301"/>
            <a:chExt cx="4648200" cy="5118099"/>
          </a:xfrm>
        </p:grpSpPr>
        <p:grpSp>
          <p:nvGrpSpPr>
            <p:cNvPr id="13" name="Group 12"/>
            <p:cNvGrpSpPr/>
            <p:nvPr/>
          </p:nvGrpSpPr>
          <p:grpSpPr>
            <a:xfrm>
              <a:off x="3200400" y="5259388"/>
              <a:ext cx="776563" cy="866775"/>
              <a:chOff x="2895600" y="5259388"/>
              <a:chExt cx="917575" cy="866775"/>
            </a:xfrm>
          </p:grpSpPr>
          <p:sp>
            <p:nvSpPr>
              <p:cNvPr id="118" name="Text Box 12"/>
              <p:cNvSpPr txBox="1">
                <a:spLocks noChangeArrowheads="1"/>
              </p:cNvSpPr>
              <p:nvPr/>
            </p:nvSpPr>
            <p:spPr bwMode="auto">
              <a:xfrm>
                <a:off x="2895600" y="5259388"/>
                <a:ext cx="917575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/>
                <a:r>
                  <a:rPr lang="en-US" sz="1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National Water Model</a:t>
                </a:r>
                <a:endPara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</p:txBody>
          </p:sp>
          <p:sp>
            <p:nvSpPr>
              <p:cNvPr id="119" name="Rectangle 48"/>
              <p:cNvSpPr>
                <a:spLocks noChangeArrowheads="1"/>
              </p:cNvSpPr>
              <p:nvPr/>
            </p:nvSpPr>
            <p:spPr bwMode="auto">
              <a:xfrm>
                <a:off x="2971800" y="5892800"/>
                <a:ext cx="76517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r>
                  <a:rPr lang="en-US" sz="1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ea typeface="ＭＳ Ｐゴシック"/>
                    <a:cs typeface="微软雅黑"/>
                  </a:rPr>
                  <a:t>Noah-MP</a:t>
                </a:r>
                <a:endPara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20" name="Line 57"/>
              <p:cNvSpPr>
                <a:spLocks noChangeShapeType="1"/>
              </p:cNvSpPr>
              <p:nvPr/>
            </p:nvSpPr>
            <p:spPr bwMode="auto">
              <a:xfrm>
                <a:off x="2971800" y="59356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218" name="Straight Arrow Connector 217"/>
            <p:cNvCxnSpPr/>
            <p:nvPr/>
          </p:nvCxnSpPr>
          <p:spPr>
            <a:xfrm>
              <a:off x="3276600" y="2247900"/>
              <a:ext cx="0" cy="2992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2590800" y="2895600"/>
              <a:ext cx="704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>
              <a:off x="2963452" y="2264829"/>
              <a:ext cx="3131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2734852" y="1143000"/>
              <a:ext cx="2369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>
              <a:off x="2950635" y="1130301"/>
              <a:ext cx="0" cy="115569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3733800" y="6248400"/>
              <a:ext cx="3505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H="1" flipV="1">
              <a:off x="3733800" y="6092825"/>
              <a:ext cx="1587" cy="155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>
              <a:off x="7239000" y="5943600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429000" y="4318000"/>
            <a:ext cx="5332413" cy="719138"/>
            <a:chOff x="3429000" y="4318000"/>
            <a:chExt cx="5332413" cy="719138"/>
          </a:xfrm>
        </p:grpSpPr>
        <p:sp>
          <p:nvSpPr>
            <p:cNvPr id="175" name="TextBox 70"/>
            <p:cNvSpPr txBox="1">
              <a:spLocks noChangeArrowheads="1"/>
            </p:cNvSpPr>
            <p:nvPr/>
          </p:nvSpPr>
          <p:spPr bwMode="auto">
            <a:xfrm rot="16200000">
              <a:off x="6532563" y="4441825"/>
              <a:ext cx="708025" cy="460375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3D-VAR</a:t>
              </a:r>
            </a:p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</a:t>
              </a:r>
            </a:p>
          </p:txBody>
        </p:sp>
        <p:sp>
          <p:nvSpPr>
            <p:cNvPr id="177" name="Line 65"/>
            <p:cNvSpPr>
              <a:spLocks noChangeShapeType="1"/>
            </p:cNvSpPr>
            <p:nvPr/>
          </p:nvSpPr>
          <p:spPr bwMode="auto">
            <a:xfrm>
              <a:off x="7315200" y="4691063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7461250" y="4683125"/>
              <a:ext cx="942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 ARW</a:t>
              </a:r>
            </a:p>
          </p:txBody>
        </p:sp>
        <p:sp>
          <p:nvSpPr>
            <p:cNvPr id="179" name="Text Box 29"/>
            <p:cNvSpPr txBox="1">
              <a:spLocks noChangeArrowheads="1"/>
            </p:cNvSpPr>
            <p:nvPr/>
          </p:nvSpPr>
          <p:spPr bwMode="auto">
            <a:xfrm>
              <a:off x="6661150" y="4329113"/>
              <a:ext cx="2100263" cy="708025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       </a:t>
              </a:r>
              <a:r>
                <a:rPr lang="en-US" altLang="en-US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Rapid </a:t>
              </a:r>
              <a:r>
                <a:rPr lang="en-US" alt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Refresh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>
            <a:xfrm>
              <a:off x="3429000" y="4980641"/>
              <a:ext cx="322738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3443598" y="4724400"/>
              <a:ext cx="0" cy="27049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429000" y="3198815"/>
            <a:ext cx="3240088" cy="1430335"/>
            <a:chOff x="3429000" y="3198815"/>
            <a:chExt cx="3240088" cy="1430335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5867400" y="4629150"/>
              <a:ext cx="80168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511800" y="3911600"/>
              <a:ext cx="36512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867400" y="3897313"/>
              <a:ext cx="0" cy="731837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endCxn id="166" idx="0"/>
            </p:cNvCxnSpPr>
            <p:nvPr/>
          </p:nvCxnSpPr>
          <p:spPr>
            <a:xfrm>
              <a:off x="4725194" y="3198815"/>
              <a:ext cx="0" cy="2412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3983038" y="3459163"/>
              <a:ext cx="1528762" cy="858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32" name="Text Box 4"/>
            <p:cNvSpPr txBox="1">
              <a:spLocks noChangeArrowheads="1"/>
            </p:cNvSpPr>
            <p:nvPr/>
          </p:nvSpPr>
          <p:spPr bwMode="auto">
            <a:xfrm>
              <a:off x="3819525" y="3868738"/>
              <a:ext cx="18430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WRF-ARW &amp; NMMB </a:t>
              </a:r>
            </a:p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13</a:t>
              </a:r>
              <a:r>
                <a:rPr lang="en-US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 members each</a:t>
              </a:r>
              <a:endPara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</p:txBody>
        </p:sp>
        <p:sp>
          <p:nvSpPr>
            <p:cNvPr id="134" name="Text Box 34"/>
            <p:cNvSpPr txBox="1">
              <a:spLocks noChangeArrowheads="1"/>
            </p:cNvSpPr>
            <p:nvPr/>
          </p:nvSpPr>
          <p:spPr bwMode="auto">
            <a:xfrm>
              <a:off x="3966369" y="3440113"/>
              <a:ext cx="1501775" cy="43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1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Short-Range Ensemble Forecast 26 members</a:t>
              </a:r>
              <a:endPara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</p:txBody>
        </p:sp>
        <p:sp>
          <p:nvSpPr>
            <p:cNvPr id="138" name="Line 56"/>
            <p:cNvSpPr>
              <a:spLocks noChangeShapeType="1"/>
            </p:cNvSpPr>
            <p:nvPr/>
          </p:nvSpPr>
          <p:spPr bwMode="auto">
            <a:xfrm>
              <a:off x="4070350" y="3884613"/>
              <a:ext cx="1370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66" name="Rectangle 35"/>
            <p:cNvSpPr>
              <a:spLocks noChangeArrowheads="1"/>
            </p:cNvSpPr>
            <p:nvPr/>
          </p:nvSpPr>
          <p:spPr bwMode="auto">
            <a:xfrm>
              <a:off x="3938588" y="3440113"/>
              <a:ext cx="1573212" cy="88265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225" name="Straight Arrow Connector 224"/>
            <p:cNvCxnSpPr>
              <a:endCxn id="166" idx="1"/>
            </p:cNvCxnSpPr>
            <p:nvPr/>
          </p:nvCxnSpPr>
          <p:spPr>
            <a:xfrm flipV="1">
              <a:off x="3429000" y="3881438"/>
              <a:ext cx="509588" cy="47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247650" y="3715996"/>
            <a:ext cx="5391150" cy="2413342"/>
            <a:chOff x="247650" y="3715996"/>
            <a:chExt cx="5391150" cy="2413342"/>
          </a:xfrm>
        </p:grpSpPr>
        <p:sp>
          <p:nvSpPr>
            <p:cNvPr id="229" name="Text Box 12"/>
            <p:cNvSpPr txBox="1">
              <a:spLocks noChangeArrowheads="1"/>
            </p:cNvSpPr>
            <p:nvPr/>
          </p:nvSpPr>
          <p:spPr bwMode="auto">
            <a:xfrm>
              <a:off x="4114800" y="5262563"/>
              <a:ext cx="1524000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NEMS Aerosol Global Component (NGAC)</a:t>
              </a:r>
            </a:p>
          </p:txBody>
        </p:sp>
        <p:sp>
          <p:nvSpPr>
            <p:cNvPr id="230" name="Text Box 5"/>
            <p:cNvSpPr txBox="1">
              <a:spLocks noChangeArrowheads="1"/>
            </p:cNvSpPr>
            <p:nvPr/>
          </p:nvSpPr>
          <p:spPr bwMode="auto">
            <a:xfrm>
              <a:off x="4191000" y="5788025"/>
              <a:ext cx="13703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GFS &amp;  GOCART</a:t>
              </a:r>
            </a:p>
          </p:txBody>
        </p:sp>
        <p:sp>
          <p:nvSpPr>
            <p:cNvPr id="231" name="Line 57"/>
            <p:cNvSpPr>
              <a:spLocks noChangeShapeType="1"/>
            </p:cNvSpPr>
            <p:nvPr/>
          </p:nvSpPr>
          <p:spPr bwMode="auto">
            <a:xfrm flipV="1">
              <a:off x="4343400" y="5776912"/>
              <a:ext cx="1219200" cy="14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>
              <a:off x="255588" y="5149197"/>
              <a:ext cx="42402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>
              <a:off x="4494213" y="5137150"/>
              <a:ext cx="1587" cy="155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247650" y="3715996"/>
              <a:ext cx="0" cy="144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3886200" y="1553050"/>
            <a:ext cx="2362199" cy="553999"/>
            <a:chOff x="3886200" y="1553050"/>
            <a:chExt cx="2362199" cy="553999"/>
          </a:xfrm>
        </p:grpSpPr>
        <p:grpSp>
          <p:nvGrpSpPr>
            <p:cNvPr id="184" name="Group 6"/>
            <p:cNvGrpSpPr>
              <a:grpSpLocks/>
            </p:cNvGrpSpPr>
            <p:nvPr/>
          </p:nvGrpSpPr>
          <p:grpSpPr bwMode="auto">
            <a:xfrm>
              <a:off x="5060948" y="1553050"/>
              <a:ext cx="1187451" cy="553999"/>
              <a:chOff x="4770830" y="2267819"/>
              <a:chExt cx="1109868" cy="955684"/>
            </a:xfrm>
          </p:grpSpPr>
          <p:sp>
            <p:nvSpPr>
              <p:cNvPr id="185" name="Text Box 64"/>
              <p:cNvSpPr txBox="1">
                <a:spLocks noChangeArrowheads="1"/>
              </p:cNvSpPr>
              <p:nvPr/>
            </p:nvSpPr>
            <p:spPr bwMode="auto">
              <a:xfrm>
                <a:off x="4770830" y="2267819"/>
                <a:ext cx="1109868" cy="955684"/>
              </a:xfrm>
              <a:prstGeom prst="rect">
                <a:avLst/>
              </a:prstGeom>
              <a:noFill/>
              <a:ln w="57150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ＭＳ Ｐゴシック"/>
                    <a:cs typeface="微软雅黑"/>
                  </a:rPr>
                  <a:t>Ocean (</a:t>
                </a:r>
                <a:r>
                  <a:rPr lang="en-US" alt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ＭＳ Ｐゴシック"/>
                    <a:cs typeface="微软雅黑"/>
                  </a:rPr>
                  <a:t>RTOFS)</a:t>
                </a:r>
              </a:p>
              <a:p>
                <a:pPr algn="ctr" defTabSz="914400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ＭＳ Ｐゴシック"/>
                    <a:cs typeface="微软雅黑"/>
                  </a:rPr>
                  <a:t> HYCOM</a:t>
                </a:r>
              </a:p>
              <a:p>
                <a:pPr algn="ctr" defTabSz="914400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86" name="Line 59"/>
              <p:cNvSpPr>
                <a:spLocks noChangeShapeType="1"/>
              </p:cNvSpPr>
              <p:nvPr/>
            </p:nvSpPr>
            <p:spPr bwMode="auto">
              <a:xfrm flipV="1">
                <a:off x="4856448" y="2629305"/>
                <a:ext cx="94814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99" name="Straight Connector 198"/>
            <p:cNvCxnSpPr/>
            <p:nvPr/>
          </p:nvCxnSpPr>
          <p:spPr>
            <a:xfrm>
              <a:off x="3886200" y="1879600"/>
              <a:ext cx="93821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V="1">
              <a:off x="4827588" y="1743114"/>
              <a:ext cx="231775" cy="6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4813300" y="1752600"/>
              <a:ext cx="0" cy="1317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4808538" y="609600"/>
            <a:ext cx="1289050" cy="1143000"/>
            <a:chOff x="4808538" y="609600"/>
            <a:chExt cx="1289050" cy="1143000"/>
          </a:xfrm>
        </p:grpSpPr>
        <p:sp>
          <p:nvSpPr>
            <p:cNvPr id="149" name="Line 59"/>
            <p:cNvSpPr>
              <a:spLocks noChangeShapeType="1"/>
            </p:cNvSpPr>
            <p:nvPr/>
          </p:nvSpPr>
          <p:spPr bwMode="auto">
            <a:xfrm>
              <a:off x="5168900" y="915988"/>
              <a:ext cx="846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183" name="Text Box 64"/>
            <p:cNvSpPr txBox="1">
              <a:spLocks noChangeArrowheads="1"/>
            </p:cNvSpPr>
            <p:nvPr/>
          </p:nvSpPr>
          <p:spPr bwMode="auto">
            <a:xfrm>
              <a:off x="5043488" y="609600"/>
              <a:ext cx="1054100" cy="476250"/>
            </a:xfrm>
            <a:prstGeom prst="rect">
              <a:avLst/>
            </a:prstGeom>
            <a:noFill/>
            <a:ln w="57150">
              <a:solidFill>
                <a:srgbClr val="33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Waves</a:t>
              </a:r>
            </a:p>
            <a:p>
              <a:pPr algn="ctr" defTabSz="914400"/>
              <a:r>
                <a:rPr 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WaveWatch III</a:t>
              </a:r>
            </a:p>
          </p:txBody>
        </p:sp>
        <p:cxnSp>
          <p:nvCxnSpPr>
            <p:cNvPr id="201" name="Straight Arrow Connector 200"/>
            <p:cNvCxnSpPr/>
            <p:nvPr/>
          </p:nvCxnSpPr>
          <p:spPr>
            <a:xfrm flipV="1">
              <a:off x="4808538" y="969963"/>
              <a:ext cx="231775" cy="6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4813300" y="9906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Slide Number Placeholder 27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AB6534-26F5-4872-BA71-F074BBA955DA}" type="slidenum">
              <a:rPr lang="en-US" smtClean="0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78" name="Rectangle 42"/>
          <p:cNvSpPr txBox="1">
            <a:spLocks noChangeArrowheads="1"/>
          </p:cNvSpPr>
          <p:nvPr/>
        </p:nvSpPr>
        <p:spPr bwMode="auto">
          <a:xfrm>
            <a:off x="228600" y="54864"/>
            <a:ext cx="8686800" cy="461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0" tIns="45715" rIns="91430" bIns="45715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2400" b="1" i="1" dirty="0" smtClean="0">
                <a:solidFill>
                  <a:srgbClr val="000000"/>
                </a:solidFill>
                <a:latin typeface="Verdana"/>
                <a:ea typeface="ＭＳ Ｐゴシック" pitchFamily="34" charset="-128"/>
                <a:cs typeface="Verdana"/>
              </a:rPr>
              <a:t>NOAA’s Operational Numerical Guidance Suite</a:t>
            </a:r>
          </a:p>
        </p:txBody>
      </p:sp>
      <p:sp>
        <p:nvSpPr>
          <p:cNvPr id="250" name="Text Box 64"/>
          <p:cNvSpPr txBox="1">
            <a:spLocks noChangeArrowheads="1"/>
          </p:cNvSpPr>
          <p:nvPr/>
        </p:nvSpPr>
        <p:spPr bwMode="auto">
          <a:xfrm>
            <a:off x="5041900" y="1156485"/>
            <a:ext cx="1054100" cy="338544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2400" b="1" baseline="1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Sea-ice</a:t>
            </a:r>
            <a:endParaRPr lang="en-US" sz="2400" b="1" baseline="10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</p:txBody>
      </p:sp>
      <p:cxnSp>
        <p:nvCxnSpPr>
          <p:cNvPr id="251" name="Straight Arrow Connector 250"/>
          <p:cNvCxnSpPr/>
          <p:nvPr/>
        </p:nvCxnSpPr>
        <p:spPr>
          <a:xfrm flipV="1">
            <a:off x="4806950" y="1336680"/>
            <a:ext cx="231775" cy="56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3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22313" y="4406900"/>
            <a:ext cx="7772400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High Performance Computing</a:t>
            </a:r>
          </a:p>
        </p:txBody>
      </p:sp>
      <p:sp>
        <p:nvSpPr>
          <p:cNvPr id="19460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latin typeface="Calibri" charset="0"/>
              </a:rPr>
              <a:t>NCEP Computing Update</a:t>
            </a:r>
            <a:endParaRPr lang="en-US" sz="2000" dirty="0">
              <a:latin typeface="Calibri" charset="0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GODEX-NWP-1 –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620000" cy="914400"/>
          </a:xfrm>
        </p:spPr>
        <p:txBody>
          <a:bodyPr/>
          <a:lstStyle/>
          <a:p>
            <a:pPr algn="ctr"/>
            <a:r>
              <a:rPr lang="en-US" sz="2800" b="1" dirty="0" smtClean="0">
                <a:ea typeface="ＭＳ Ｐゴシック" pitchFamily="-111" charset="-128"/>
              </a:rPr>
              <a:t/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dirty="0">
                <a:ea typeface="ＭＳ Ｐゴシック" pitchFamily="-111" charset="-128"/>
              </a:rPr>
              <a:t/>
            </a:r>
            <a:br>
              <a:rPr lang="en-US" sz="2800" dirty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Weather &amp; Climate 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Supercomputing </a:t>
            </a:r>
            <a:r>
              <a:rPr lang="en-US" sz="2800" b="1" dirty="0">
                <a:ea typeface="ＭＳ Ｐゴシック" pitchFamily="-111" charset="-128"/>
              </a:rPr>
              <a:t>System </a:t>
            </a:r>
            <a:r>
              <a:rPr lang="en-US" sz="2800" b="1" dirty="0" smtClean="0">
                <a:ea typeface="ＭＳ Ｐゴシック" pitchFamily="-111" charset="-128"/>
              </a:rPr>
              <a:t>(</a:t>
            </a:r>
            <a:r>
              <a:rPr lang="en-US" sz="2800" b="1" dirty="0">
                <a:ea typeface="ＭＳ Ｐゴシック" pitchFamily="-111" charset="-128"/>
              </a:rPr>
              <a:t>WCOSS</a:t>
            </a:r>
            <a:r>
              <a:rPr lang="en-US" sz="2800" b="1" dirty="0" smtClean="0">
                <a:ea typeface="ＭＳ Ｐゴシック" pitchFamily="-111" charset="-128"/>
              </a:rPr>
              <a:t>)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3600" dirty="0">
                <a:ea typeface="ＭＳ Ｐゴシック" pitchFamily="-111" charset="-128"/>
              </a:rPr>
              <a:t/>
            </a:r>
            <a:br>
              <a:rPr lang="en-US" sz="3600" dirty="0">
                <a:ea typeface="ＭＳ Ｐゴシック" pitchFamily="-111" charset="-128"/>
              </a:rPr>
            </a:br>
            <a:endParaRPr lang="en-US" sz="3600" b="1" dirty="0" smtClean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228601" y="1600200"/>
            <a:ext cx="4724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Location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Primary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Reston, VA (IBM provided facility) – Tide, Luna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Backup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Orlando, FL (IBM provided facility) – Gyre, Surge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Configuration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Identical Systems (per site)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IBM iDataPlex/Nextscale    (Tide/Gyre)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CRAY XC-40                     (Luna/Surge)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2,785 trillion calculations/sec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86,016 processing cores</a:t>
            </a:r>
          </a:p>
          <a:p>
            <a:pPr marL="34290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1200" dirty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              (Sandybridge/Ivorybridge/Haswell)</a:t>
            </a:r>
          </a:p>
          <a:p>
            <a:pPr marL="514350" lvl="1" indent="-171450">
              <a:lnSpc>
                <a:spcPct val="90000"/>
              </a:lnSpc>
              <a:defRPr/>
            </a:pPr>
            <a:r>
              <a:rPr lang="en-US" sz="1200" dirty="0" smtClean="0">
                <a:cs typeface="Times New Roman" pitchFamily="18" charset="0"/>
              </a:rPr>
              <a:t>8.48 petabytes of storage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Performance Requirements</a:t>
            </a:r>
          </a:p>
          <a:p>
            <a:pPr marL="514350" lvl="2" indent="-17145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99.9% Operational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On-time Product Generation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Development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System Availability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Failover tested regularly</a:t>
            </a:r>
          </a:p>
          <a:p>
            <a:pPr marL="342900" lvl="2" indent="0">
              <a:lnSpc>
                <a:spcPct val="90000"/>
              </a:lnSpc>
              <a:buNone/>
              <a:defRPr/>
            </a:pPr>
            <a:endParaRPr lang="en-US" sz="1200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" b="1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Inputs and Outputs</a:t>
            </a:r>
            <a:endParaRPr lang="en-US" sz="1200" b="1" dirty="0" smtClean="0"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Processes 3.5 billion observations/day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Produces over 15 million products/day</a:t>
            </a:r>
          </a:p>
        </p:txBody>
      </p:sp>
      <p:sp>
        <p:nvSpPr>
          <p:cNvPr id="13" name="Rectangle 23"/>
          <p:cNvSpPr txBox="1">
            <a:spLocks noChangeArrowheads="1"/>
          </p:cNvSpPr>
          <p:nvPr/>
        </p:nvSpPr>
        <p:spPr bwMode="auto">
          <a:xfrm>
            <a:off x="4267200" y="1504950"/>
            <a:ext cx="4191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Significance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Where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United States weather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forecast process starts for the protection of lives and livelihood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Produces model guidance at global, national, and regional scales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Examples: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Hurricane Forecasts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Aviation / Transportation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Air Quality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Fire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Weather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41" y="3638764"/>
            <a:ext cx="4844117" cy="27249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z="1200" smtClean="0"/>
              <a:pPr>
                <a:defRPr/>
              </a:pPr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67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144000" cy="1066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NOAA Research &amp; Development </a:t>
            </a:r>
            <a:br>
              <a:rPr lang="en-US" sz="3200" b="1" dirty="0"/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Supercomputing</a:t>
            </a:r>
            <a:endParaRPr lang="en-US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4442534"/>
            <a:ext cx="4091473" cy="21186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95389"/>
              </p:ext>
            </p:extLst>
          </p:nvPr>
        </p:nvGraphicFramePr>
        <p:xfrm>
          <a:off x="152400" y="1675007"/>
          <a:ext cx="6629400" cy="4736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990600"/>
                <a:gridCol w="849540"/>
                <a:gridCol w="979260"/>
                <a:gridCol w="2209800"/>
                <a:gridCol w="762000"/>
              </a:tblGrid>
              <a:tr h="7268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Vendor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Capability (number</a:t>
                      </a:r>
                      <a:r>
                        <a:rPr lang="en-US" sz="1400" baseline="0" dirty="0" smtClean="0"/>
                        <a:t> and</a:t>
                      </a:r>
                      <a:r>
                        <a:rPr lang="en-US" sz="1400" dirty="0" smtClean="0"/>
                        <a:t> clock</a:t>
                      </a:r>
                      <a:r>
                        <a:rPr lang="en-US" sz="1400" baseline="0" dirty="0" smtClean="0"/>
                        <a:t> speed of cores)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</a:t>
                      </a:r>
                      <a:r>
                        <a:rPr lang="en-US" sz="1400" baseline="0" dirty="0" smtClean="0"/>
                        <a:t>Avail</a:t>
                      </a:r>
                    </a:p>
                    <a:p>
                      <a:r>
                        <a:rPr lang="en-US" sz="1400" baseline="0" dirty="0" smtClean="0"/>
                        <a:t>NCEP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5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Oak Ridge, TN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NOAA OCIO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127,168 Cores/ 1.1 PF</a:t>
                      </a:r>
                    </a:p>
                    <a:p>
                      <a:r>
                        <a:rPr lang="en-US" sz="1200" dirty="0" smtClean="0"/>
                        <a:t>AMD/Linux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6.2%</a:t>
                      </a:r>
                      <a:endParaRPr lang="en-US" sz="1200" dirty="0"/>
                    </a:p>
                  </a:txBody>
                  <a:tcPr/>
                </a:tc>
              </a:tr>
              <a:tr h="5875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Fairmont, WV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 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26,112 Cores/ 1.076 PF</a:t>
                      </a:r>
                    </a:p>
                    <a:p>
                      <a:r>
                        <a:rPr lang="en-US" sz="1200" dirty="0" smtClean="0"/>
                        <a:t>Intel Haswell 2.6 GHz 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44.8%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Madison,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</a:t>
                      </a:r>
                      <a:r>
                        <a:rPr lang="en-US" sz="1200" baseline="0" dirty="0" smtClean="0"/>
                        <a:t> of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aseline="0" dirty="0" smtClean="0"/>
                        <a:t>3,072 Cores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AMD Opteron 2.2 GHz;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1600 Cores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Intel</a:t>
                      </a:r>
                      <a:r>
                        <a:rPr lang="en-US" sz="1200" baseline="0" dirty="0" smtClean="0"/>
                        <a:t> Sandy Bridge 2.9 GHz</a:t>
                      </a:r>
                      <a:endParaRPr lang="en-US" sz="1200" dirty="0" smtClean="0"/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Set Limit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DISCOVER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Greenbelt</a:t>
                      </a:r>
                      <a:r>
                        <a:rPr lang="en-US" sz="1200" baseline="0" dirty="0" smtClean="0"/>
                        <a:t>, MD</a:t>
                      </a:r>
                    </a:p>
                    <a:p>
                      <a:r>
                        <a:rPr lang="en-US" sz="1200" baseline="0" dirty="0" smtClean="0"/>
                        <a:t>(GSFC)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NASA (JCSDA;</a:t>
                      </a:r>
                      <a:r>
                        <a:rPr lang="en-US" sz="1200" baseline="0" dirty="0" smtClean="0"/>
                        <a:t> replaces JIBB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IBM/SGI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90,336 Total Cores/3.5 PF</a:t>
                      </a:r>
                    </a:p>
                    <a:p>
                      <a:r>
                        <a:rPr lang="en-US" sz="1200" dirty="0" smtClean="0"/>
                        <a:t>45 PB Storage</a:t>
                      </a:r>
                    </a:p>
                    <a:p>
                      <a:r>
                        <a:rPr lang="en-US" sz="1200" dirty="0" smtClean="0"/>
                        <a:t>iDataPlex/C2112 </a:t>
                      </a:r>
                    </a:p>
                    <a:p>
                      <a:r>
                        <a:rPr lang="en-US" sz="1200" dirty="0" smtClean="0"/>
                        <a:t>Intel Xeon Sandy Bridge/ </a:t>
                      </a:r>
                    </a:p>
                    <a:p>
                      <a:r>
                        <a:rPr lang="en-US" sz="1200" dirty="0" smtClean="0"/>
                        <a:t>                            Haswell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Set Limit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Boulder, 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 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Aspen/</a:t>
                      </a:r>
                    </a:p>
                    <a:p>
                      <a:pPr algn="ctr"/>
                      <a:r>
                        <a:rPr lang="en-US" sz="1200" dirty="0" smtClean="0"/>
                        <a:t>Supermicro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T-Jet 10,000 cores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U-Jet 16,648 cores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S-Jet 23,050 cores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(all 421 TF)</a:t>
                      </a:r>
                      <a:endParaRPr lang="en-US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82% for HFIP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440282"/>
              </p:ext>
            </p:extLst>
          </p:nvPr>
        </p:nvGraphicFramePr>
        <p:xfrm>
          <a:off x="685800" y="1704975"/>
          <a:ext cx="7848600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16765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ea typeface="MS PGothic" pitchFamily="34" charset="-128"/>
              </a:rPr>
              <a:t>HPC Growth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1325366" y="1797040"/>
            <a:ext cx="2971800" cy="1708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Built into the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contract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are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capability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and storage increases approximately every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3 years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with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no increase in funding</a:t>
            </a:r>
            <a:endParaRPr lang="en-US" sz="15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NOAA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modeling plans rely heavily on “built-in” contractual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increases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135" y="914400"/>
            <a:ext cx="461665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TeraFLOP per operational system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605448" y="5845578"/>
            <a:ext cx="219108" cy="71994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343342" y="5856209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5030" y="6355379"/>
            <a:ext cx="719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Bridge</a:t>
            </a:r>
            <a:endParaRPr lang="en-US" sz="9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642" y="63246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WCOSS</a:t>
            </a:r>
          </a:p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Phase 1</a:t>
            </a:r>
            <a:endParaRPr lang="en-US" sz="9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GODEX-NWP-1 – NCEP Update – May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2017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0284" y="6327648"/>
            <a:ext cx="82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WCOSS</a:t>
            </a:r>
          </a:p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Ph. 1+2</a:t>
            </a:r>
          </a:p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+CRAY</a:t>
            </a:r>
            <a:endParaRPr lang="en-US" sz="9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83660982"/>
              </p:ext>
            </p:extLst>
          </p:nvPr>
        </p:nvGraphicFramePr>
        <p:xfrm>
          <a:off x="381000" y="1485900"/>
          <a:ext cx="80010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7507224" y="5862923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648200" y="1676400"/>
            <a:ext cx="304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</a:t>
            </a:r>
          </a:p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2018 WCOSS:</a:t>
            </a:r>
          </a:p>
          <a:p>
            <a:r>
              <a:rPr lang="en-US" sz="10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       Phase 1 &amp; 2 (IBM):   725 TF</a:t>
            </a:r>
          </a:p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        Cray XC40:              2060 TF</a:t>
            </a:r>
          </a:p>
          <a:p>
            <a:r>
              <a:rPr lang="en-US" sz="10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       Phase 3 (Dell X86): 1412 TF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6960993" y="6017894"/>
            <a:ext cx="146780" cy="365760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611601" y="6324601"/>
            <a:ext cx="803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WCOSS</a:t>
            </a:r>
          </a:p>
          <a:p>
            <a:pPr lvl="0" algn="ctr"/>
            <a:r>
              <a:rPr lang="en-US" sz="9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9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Ph. 1+2</a:t>
            </a:r>
            <a:endParaRPr lang="en-US" sz="900" b="1" dirty="0">
              <a:solidFill>
                <a:srgbClr val="00000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8229600" y="5861304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327648"/>
            <a:ext cx="12070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WCOSS</a:t>
            </a:r>
          </a:p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Ph. 1+2+3(Dell)</a:t>
            </a:r>
          </a:p>
          <a:p>
            <a:pPr algn="ctr"/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+CRAY</a:t>
            </a:r>
            <a:endParaRPr lang="en-US" sz="9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25741</TotalTime>
  <Words>3444</Words>
  <Application>Microsoft Office PowerPoint</Application>
  <PresentationFormat>On-screen Show (4:3)</PresentationFormat>
  <Paragraphs>962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Default Design</vt:lpstr>
      <vt:lpstr>Office Theme</vt:lpstr>
      <vt:lpstr>luxton_EnergyBriefing</vt:lpstr>
      <vt:lpstr>6_Default Design</vt:lpstr>
      <vt:lpstr>NCEP Status Update  GODEX-NWP-1 Annual Meeting       </vt:lpstr>
      <vt:lpstr>Topics</vt:lpstr>
      <vt:lpstr>NWS National Centers for Environmental Prediction  Specialized Services – Common Mission</vt:lpstr>
      <vt:lpstr>What NCEP Delivers</vt:lpstr>
      <vt:lpstr>PowerPoint Presentation</vt:lpstr>
      <vt:lpstr>PowerPoint Presentation</vt:lpstr>
      <vt:lpstr>  Weather &amp; Climate  Supercomputing System (WCOSS)  </vt:lpstr>
      <vt:lpstr>NOAA Research &amp; Development  Supercomputing</vt:lpstr>
      <vt:lpstr>HPC Growth</vt:lpstr>
      <vt:lpstr>Weather &amp; Climate  Supercomputing System (WCOSS) 2017-2018 Upgrade </vt:lpstr>
      <vt:lpstr>PowerPoint Presentation</vt:lpstr>
      <vt:lpstr>PowerPoint Presentation</vt:lpstr>
      <vt:lpstr>Conventional Data Received</vt:lpstr>
      <vt:lpstr>PowerPoint Presentation</vt:lpstr>
      <vt:lpstr>PowerPoint Presentation</vt:lpstr>
      <vt:lpstr>Non-Conventional Data Received</vt:lpstr>
      <vt:lpstr>Non-Conventional Assimilated Data</vt:lpstr>
      <vt:lpstr>PowerPoint Presentation</vt:lpstr>
      <vt:lpstr>Changes in Observational Data Usage</vt:lpstr>
      <vt:lpstr>Changes in Observational Data Usage (cont.)</vt:lpstr>
      <vt:lpstr>Changes in Observational Data Usage (cont.)</vt:lpstr>
      <vt:lpstr>Changes in Observational Data Usage (cont.)</vt:lpstr>
      <vt:lpstr>PowerPoint Presentation</vt:lpstr>
      <vt:lpstr>Major Model Upgrades (Observations, Resolution, DA, Dynamics, Physics, Post-processing)</vt:lpstr>
      <vt:lpstr>Major Model Upgrades (cont.) (Observations, Resolution, DA, Dynamics, Physics, Post-processing)</vt:lpstr>
      <vt:lpstr>Major Model Upgrades (cont.) (Observations, Resolution, DA, Dynamics, Physics, Post-processing)</vt:lpstr>
      <vt:lpstr>PowerPoint Presentation</vt:lpstr>
      <vt:lpstr>Pending Model Upgrades</vt:lpstr>
      <vt:lpstr>Pending Model Upgrades (cont.)</vt:lpstr>
      <vt:lpstr>PowerPoint Presentation</vt:lpstr>
      <vt:lpstr>Future plans:   Observational Data</vt:lpstr>
      <vt:lpstr>Future plans:   Observational Data (cont.)</vt:lpstr>
      <vt:lpstr>Future plans:   Observational Data (cont.)</vt:lpstr>
      <vt:lpstr>Future plans:   Observational Data (cont.)</vt:lpstr>
      <vt:lpstr>Questions ???</vt:lpstr>
    </vt:vector>
  </TitlesOfParts>
  <Company>DOC/NOAA/NWS/NCEP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NCEP Status</dc:title>
  <dc:subject>APSDEU/NAEDEX 2014</dc:subject>
  <dc:creator>MMainelli</dc:creator>
  <cp:lastModifiedBy>Dennis Keyser</cp:lastModifiedBy>
  <cp:revision>980</cp:revision>
  <cp:lastPrinted>2012-09-21T16:59:58Z</cp:lastPrinted>
  <dcterms:created xsi:type="dcterms:W3CDTF">2011-05-02T20:48:32Z</dcterms:created>
  <dcterms:modified xsi:type="dcterms:W3CDTF">2017-05-16T12:05:22Z</dcterms:modified>
</cp:coreProperties>
</file>